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48.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358" r:id="rId2"/>
    <p:sldId id="357" r:id="rId3"/>
    <p:sldId id="279" r:id="rId4"/>
    <p:sldId id="280" r:id="rId5"/>
    <p:sldId id="356"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59" r:id="rId50"/>
    <p:sldId id="360" r:id="rId51"/>
    <p:sldId id="361" r:id="rId52"/>
    <p:sldId id="362" r:id="rId53"/>
    <p:sldId id="363" r:id="rId54"/>
    <p:sldId id="364" r:id="rId55"/>
    <p:sldId id="366" r:id="rId56"/>
    <p:sldId id="368" r:id="rId57"/>
    <p:sldId id="367" r:id="rId58"/>
    <p:sldId id="369" r:id="rId59"/>
    <p:sldId id="371" r:id="rId60"/>
    <p:sldId id="370" r:id="rId61"/>
    <p:sldId id="373" r:id="rId62"/>
    <p:sldId id="374" r:id="rId63"/>
    <p:sldId id="375" r:id="rId64"/>
    <p:sldId id="376" r:id="rId65"/>
    <p:sldId id="377" r:id="rId66"/>
    <p:sldId id="378" r:id="rId67"/>
    <p:sldId id="379" r:id="rId68"/>
    <p:sldId id="381" r:id="rId69"/>
    <p:sldId id="380" r:id="rId70"/>
    <p:sldId id="382" r:id="rId71"/>
    <p:sldId id="383" r:id="rId72"/>
    <p:sldId id="384" r:id="rId73"/>
    <p:sldId id="385" r:id="rId74"/>
    <p:sldId id="386" r:id="rId75"/>
    <p:sldId id="387"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388" r:id="rId92"/>
    <p:sldId id="404" r:id="rId93"/>
    <p:sldId id="405" r:id="rId94"/>
    <p:sldId id="406" r:id="rId95"/>
    <p:sldId id="407"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058"/>
    <p:restoredTop sz="84984"/>
  </p:normalViewPr>
  <p:slideViewPr>
    <p:cSldViewPr snapToGrid="0" snapToObjects="1">
      <p:cViewPr>
        <p:scale>
          <a:sx n="84" d="100"/>
          <a:sy n="84" d="100"/>
        </p:scale>
        <p:origin x="16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03C4A1-6D36-2C4E-8FDF-8361AB8052A7}" type="datetimeFigureOut">
              <a:rPr lang="en-US" smtClean="0"/>
              <a:t>3/28/22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33B7F-22EB-4B40-BA95-43D603EA07F2}" type="slidenum">
              <a:rPr lang="en-US" smtClean="0"/>
              <a:t>‹#›</a:t>
            </a:fld>
            <a:endParaRPr lang="en-US"/>
          </a:p>
        </p:txBody>
      </p:sp>
    </p:spTree>
    <p:extLst>
      <p:ext uri="{BB962C8B-B14F-4D97-AF65-F5344CB8AC3E}">
        <p14:creationId xmlns:p14="http://schemas.microsoft.com/office/powerpoint/2010/main" val="2724703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1</a:t>
            </a:fld>
            <a:endParaRPr lang="en-US"/>
          </a:p>
        </p:txBody>
      </p:sp>
    </p:spTree>
    <p:extLst>
      <p:ext uri="{BB962C8B-B14F-4D97-AF65-F5344CB8AC3E}">
        <p14:creationId xmlns:p14="http://schemas.microsoft.com/office/powerpoint/2010/main" val="1432550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52</a:t>
            </a:fld>
            <a:endParaRPr lang="en-US"/>
          </a:p>
        </p:txBody>
      </p:sp>
    </p:spTree>
    <p:extLst>
      <p:ext uri="{BB962C8B-B14F-4D97-AF65-F5344CB8AC3E}">
        <p14:creationId xmlns:p14="http://schemas.microsoft.com/office/powerpoint/2010/main" val="3316900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53</a:t>
            </a:fld>
            <a:endParaRPr lang="en-US"/>
          </a:p>
        </p:txBody>
      </p:sp>
    </p:spTree>
    <p:extLst>
      <p:ext uri="{BB962C8B-B14F-4D97-AF65-F5344CB8AC3E}">
        <p14:creationId xmlns:p14="http://schemas.microsoft.com/office/powerpoint/2010/main" val="2070803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transformer model is made up of an encoder and decoder – each is a stack of what we can call transformer blocks. That architecture was appropriate because the model tackled machine translation – a problem where encoder-decoder architectures have been successful in the past.</a:t>
            </a:r>
          </a:p>
        </p:txBody>
      </p:sp>
      <p:sp>
        <p:nvSpPr>
          <p:cNvPr id="4" name="Slide Number Placeholder 3"/>
          <p:cNvSpPr>
            <a:spLocks noGrp="1"/>
          </p:cNvSpPr>
          <p:nvPr>
            <p:ph type="sldNum" sz="quarter" idx="5"/>
          </p:nvPr>
        </p:nvSpPr>
        <p:spPr/>
        <p:txBody>
          <a:bodyPr/>
          <a:lstStyle/>
          <a:p>
            <a:fld id="{00333B7F-22EB-4B40-BA95-43D603EA07F2}" type="slidenum">
              <a:rPr lang="en-US" smtClean="0"/>
              <a:t>54</a:t>
            </a:fld>
            <a:endParaRPr lang="en-US"/>
          </a:p>
        </p:txBody>
      </p:sp>
    </p:spTree>
    <p:extLst>
      <p:ext uri="{BB962C8B-B14F-4D97-AF65-F5344CB8AC3E}">
        <p14:creationId xmlns:p14="http://schemas.microsoft.com/office/powerpoint/2010/main" val="3690668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the subsequent research work saw the architecture shed either the encoder or decoder, and use just one stack of transformer blocks – stacking them up as high as practically possible, feeding them massive amounts of training text, and throwing vast amounts of compute at them </a:t>
            </a:r>
          </a:p>
        </p:txBody>
      </p:sp>
      <p:sp>
        <p:nvSpPr>
          <p:cNvPr id="4" name="Slide Number Placeholder 3"/>
          <p:cNvSpPr>
            <a:spLocks noGrp="1"/>
          </p:cNvSpPr>
          <p:nvPr>
            <p:ph type="sldNum" sz="quarter" idx="5"/>
          </p:nvPr>
        </p:nvSpPr>
        <p:spPr/>
        <p:txBody>
          <a:bodyPr/>
          <a:lstStyle/>
          <a:p>
            <a:fld id="{00333B7F-22EB-4B40-BA95-43D603EA07F2}" type="slidenum">
              <a:rPr lang="en-US" smtClean="0"/>
              <a:t>55</a:t>
            </a:fld>
            <a:endParaRPr lang="en-US"/>
          </a:p>
        </p:txBody>
      </p:sp>
    </p:spTree>
    <p:extLst>
      <p:ext uri="{BB962C8B-B14F-4D97-AF65-F5344CB8AC3E}">
        <p14:creationId xmlns:p14="http://schemas.microsoft.com/office/powerpoint/2010/main" val="2709482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high can we stack up these blocks? It turns out that’s one of the main distinguishing factors between the different GPT2 model sizes:</a:t>
            </a:r>
          </a:p>
        </p:txBody>
      </p:sp>
      <p:sp>
        <p:nvSpPr>
          <p:cNvPr id="4" name="Slide Number Placeholder 3"/>
          <p:cNvSpPr>
            <a:spLocks noGrp="1"/>
          </p:cNvSpPr>
          <p:nvPr>
            <p:ph type="sldNum" sz="quarter" idx="5"/>
          </p:nvPr>
        </p:nvSpPr>
        <p:spPr/>
        <p:txBody>
          <a:bodyPr/>
          <a:lstStyle/>
          <a:p>
            <a:fld id="{00333B7F-22EB-4B40-BA95-43D603EA07F2}" type="slidenum">
              <a:rPr lang="en-US" smtClean="0"/>
              <a:t>56</a:t>
            </a:fld>
            <a:endParaRPr lang="en-US"/>
          </a:p>
        </p:txBody>
      </p:sp>
    </p:spTree>
    <p:extLst>
      <p:ext uri="{BB962C8B-B14F-4D97-AF65-F5344CB8AC3E}">
        <p14:creationId xmlns:p14="http://schemas.microsoft.com/office/powerpoint/2010/main" val="1151671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key difference in the self-attention layer here, is that it masks future tokens – not by changing the word to [mask] like BERT, but by interfering in the self-attention calculation blocking information from tokens that are to the right of the position being calculated.</a:t>
            </a:r>
          </a:p>
        </p:txBody>
      </p:sp>
      <p:sp>
        <p:nvSpPr>
          <p:cNvPr id="4" name="Slide Number Placeholder 3"/>
          <p:cNvSpPr>
            <a:spLocks noGrp="1"/>
          </p:cNvSpPr>
          <p:nvPr>
            <p:ph type="sldNum" sz="quarter" idx="5"/>
          </p:nvPr>
        </p:nvSpPr>
        <p:spPr/>
        <p:txBody>
          <a:bodyPr/>
          <a:lstStyle/>
          <a:p>
            <a:fld id="{00333B7F-22EB-4B40-BA95-43D603EA07F2}" type="slidenum">
              <a:rPr lang="en-US" smtClean="0"/>
              <a:t>59</a:t>
            </a:fld>
            <a:endParaRPr lang="en-US"/>
          </a:p>
        </p:txBody>
      </p:sp>
    </p:spTree>
    <p:extLst>
      <p:ext uri="{BB962C8B-B14F-4D97-AF65-F5344CB8AC3E}">
        <p14:creationId xmlns:p14="http://schemas.microsoft.com/office/powerpoint/2010/main" val="1931758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way to run a trained GPT-2 is to allow it to ramble on its own (which is technically called </a:t>
            </a:r>
            <a:r>
              <a:rPr lang="en-US" i="1" dirty="0"/>
              <a:t>generating unconditional samples</a:t>
            </a:r>
            <a:r>
              <a:rPr lang="en-US" dirty="0"/>
              <a:t>) – alternatively, we can give it a prompt to have it speak about a certain topic (</a:t>
            </a:r>
            <a:r>
              <a:rPr lang="en-US" dirty="0" err="1"/>
              <a:t>a.k.a</a:t>
            </a:r>
            <a:r>
              <a:rPr lang="en-US" dirty="0"/>
              <a:t> generating </a:t>
            </a:r>
            <a:r>
              <a:rPr lang="en-US" i="1" dirty="0"/>
              <a:t>interactive conditional samples</a:t>
            </a:r>
            <a:r>
              <a:rPr lang="en-US" dirty="0"/>
              <a:t>). In the rambling case, we can simply hand it the start token and have it start generating words.</a:t>
            </a:r>
          </a:p>
          <a:p>
            <a:endParaRPr lang="en-US" dirty="0"/>
          </a:p>
          <a:p>
            <a:r>
              <a:rPr lang="en-US" dirty="0"/>
              <a:t>The model only has one input token, so that path would be the only active one. The token is processed successively through all the layers, then a vector is produced along that path. That vector can be scored against the model’s vocabulary (all the words the model knows, 50,000 words in the case of GPT-2). In this case we selected the token with the highest probability, ‘the’. But we can certainly mix things up – you know how if you keep clicking the suggested word in your keyboard app, it sometimes can stuck in repetitive loops where the only way out is if you click the second or third suggested word. The same can happen here. GPT-2 has a parameter called top-k that we can use to have the model consider sampling words other than the top word (which is the case when top-k = 1).</a:t>
            </a:r>
          </a:p>
        </p:txBody>
      </p:sp>
      <p:sp>
        <p:nvSpPr>
          <p:cNvPr id="4" name="Slide Number Placeholder 3"/>
          <p:cNvSpPr>
            <a:spLocks noGrp="1"/>
          </p:cNvSpPr>
          <p:nvPr>
            <p:ph type="sldNum" sz="quarter" idx="5"/>
          </p:nvPr>
        </p:nvSpPr>
        <p:spPr/>
        <p:txBody>
          <a:bodyPr/>
          <a:lstStyle/>
          <a:p>
            <a:fld id="{00333B7F-22EB-4B40-BA95-43D603EA07F2}" type="slidenum">
              <a:rPr lang="en-US" smtClean="0"/>
              <a:t>61</a:t>
            </a:fld>
            <a:endParaRPr lang="en-US"/>
          </a:p>
        </p:txBody>
      </p:sp>
    </p:spTree>
    <p:extLst>
      <p:ext uri="{BB962C8B-B14F-4D97-AF65-F5344CB8AC3E}">
        <p14:creationId xmlns:p14="http://schemas.microsoft.com/office/powerpoint/2010/main" val="784784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add the output from the first step to our input sequence, and have the model make its next prediction</a:t>
            </a:r>
          </a:p>
          <a:p>
            <a:endParaRPr lang="en-US" dirty="0"/>
          </a:p>
          <a:p>
            <a:r>
              <a:rPr lang="en-US" dirty="0"/>
              <a:t>Notice that the second path is the only that’s active in this calculation. Each layer of GPT-2 has retained its own interpretation of the first token and will use it in processing the second token </a:t>
            </a:r>
          </a:p>
          <a:p>
            <a:endParaRPr lang="en-US" dirty="0"/>
          </a:p>
          <a:p>
            <a:r>
              <a:rPr lang="en-US" dirty="0"/>
              <a:t>GPT-2 does not re-interpret the first token in light of the second token.</a:t>
            </a:r>
          </a:p>
        </p:txBody>
      </p:sp>
      <p:sp>
        <p:nvSpPr>
          <p:cNvPr id="4" name="Slide Number Placeholder 3"/>
          <p:cNvSpPr>
            <a:spLocks noGrp="1"/>
          </p:cNvSpPr>
          <p:nvPr>
            <p:ph type="sldNum" sz="quarter" idx="5"/>
          </p:nvPr>
        </p:nvSpPr>
        <p:spPr/>
        <p:txBody>
          <a:bodyPr/>
          <a:lstStyle/>
          <a:p>
            <a:fld id="{00333B7F-22EB-4B40-BA95-43D603EA07F2}" type="slidenum">
              <a:rPr lang="en-US" smtClean="0"/>
              <a:t>62</a:t>
            </a:fld>
            <a:endParaRPr lang="en-US"/>
          </a:p>
        </p:txBody>
      </p:sp>
    </p:spTree>
    <p:extLst>
      <p:ext uri="{BB962C8B-B14F-4D97-AF65-F5344CB8AC3E}">
        <p14:creationId xmlns:p14="http://schemas.microsoft.com/office/powerpoint/2010/main" val="3034158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the input. As in other NLP models we’ve discussed before, the model looks up the embedding of the input word in its embedding matrix – one of the components we get as part of a trained model.</a:t>
            </a:r>
          </a:p>
          <a:p>
            <a:endParaRPr lang="en-US" dirty="0"/>
          </a:p>
          <a:p>
            <a:r>
              <a:rPr lang="en-US" dirty="0"/>
              <a:t>Before handing that to the first block in the model, we need to incorporate positional encoding – a signal that indicates the order of the words in the sequence to the transformer blocks. Part of the trained model is a matrix that contains a positional encoding vector for each of the 1024 positions in the input.</a:t>
            </a:r>
          </a:p>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63</a:t>
            </a:fld>
            <a:endParaRPr lang="en-US"/>
          </a:p>
        </p:txBody>
      </p:sp>
    </p:spTree>
    <p:extLst>
      <p:ext uri="{BB962C8B-B14F-4D97-AF65-F5344CB8AC3E}">
        <p14:creationId xmlns:p14="http://schemas.microsoft.com/office/powerpoint/2010/main" val="3114337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Sending a word to the first transformer block means looking up its embedding and adding up the positional encoding vector for position #1. </a:t>
            </a:r>
          </a:p>
        </p:txBody>
      </p:sp>
      <p:sp>
        <p:nvSpPr>
          <p:cNvPr id="4" name="Slide Number Placeholder 3"/>
          <p:cNvSpPr>
            <a:spLocks noGrp="1"/>
          </p:cNvSpPr>
          <p:nvPr>
            <p:ph type="sldNum" sz="quarter" idx="5"/>
          </p:nvPr>
        </p:nvSpPr>
        <p:spPr/>
        <p:txBody>
          <a:bodyPr/>
          <a:lstStyle/>
          <a:p>
            <a:fld id="{00333B7F-22EB-4B40-BA95-43D603EA07F2}" type="slidenum">
              <a:rPr lang="en-US" smtClean="0"/>
              <a:t>64</a:t>
            </a:fld>
            <a:endParaRPr lang="en-US"/>
          </a:p>
        </p:txBody>
      </p:sp>
    </p:spTree>
    <p:extLst>
      <p:ext uri="{BB962C8B-B14F-4D97-AF65-F5344CB8AC3E}">
        <p14:creationId xmlns:p14="http://schemas.microsoft.com/office/powerpoint/2010/main" val="242930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block can now process the token by first passing it through the self-attention process, then passing it through its neural network layer. Once the first transformer block processes the token, it sends its resulting vector up the stack to be processed by the next block. The process is identical in each block, but each block has its own weights in both self-attention and the neural network sublayers.</a:t>
            </a:r>
          </a:p>
        </p:txBody>
      </p:sp>
      <p:sp>
        <p:nvSpPr>
          <p:cNvPr id="4" name="Slide Number Placeholder 3"/>
          <p:cNvSpPr>
            <a:spLocks noGrp="1"/>
          </p:cNvSpPr>
          <p:nvPr>
            <p:ph type="sldNum" sz="quarter" idx="5"/>
          </p:nvPr>
        </p:nvSpPr>
        <p:spPr/>
        <p:txBody>
          <a:bodyPr/>
          <a:lstStyle/>
          <a:p>
            <a:fld id="{00333B7F-22EB-4B40-BA95-43D603EA07F2}" type="slidenum">
              <a:rPr lang="en-US" smtClean="0"/>
              <a:t>65</a:t>
            </a:fld>
            <a:endParaRPr lang="en-US"/>
          </a:p>
        </p:txBody>
      </p:sp>
    </p:spTree>
    <p:extLst>
      <p:ext uri="{BB962C8B-B14F-4D97-AF65-F5344CB8AC3E}">
        <p14:creationId xmlns:p14="http://schemas.microsoft.com/office/powerpoint/2010/main" val="2149742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66</a:t>
            </a:fld>
            <a:endParaRPr lang="en-US"/>
          </a:p>
        </p:txBody>
      </p:sp>
    </p:spTree>
    <p:extLst>
      <p:ext uri="{BB962C8B-B14F-4D97-AF65-F5344CB8AC3E}">
        <p14:creationId xmlns:p14="http://schemas.microsoft.com/office/powerpoint/2010/main" val="3550358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this self-attention layer in the top block is paying attention to “a robot” when it processes the word “it”. The vector it will pass to its neural network is a sum of the vectors for each of the three words multiplied by their scores.</a:t>
            </a:r>
          </a:p>
          <a:p>
            <a:endParaRPr lang="en-US" dirty="0"/>
          </a:p>
          <a:p>
            <a:r>
              <a:rPr lang="en-US" dirty="0"/>
              <a:t>This weighted blend of value vectors results in a vector that paid 50% of its “attention” to the word robot, 30% to the word a, and 19% to the word it. </a:t>
            </a:r>
          </a:p>
        </p:txBody>
      </p:sp>
      <p:sp>
        <p:nvSpPr>
          <p:cNvPr id="4" name="Slide Number Placeholder 3"/>
          <p:cNvSpPr>
            <a:spLocks noGrp="1"/>
          </p:cNvSpPr>
          <p:nvPr>
            <p:ph type="sldNum" sz="quarter" idx="5"/>
          </p:nvPr>
        </p:nvSpPr>
        <p:spPr/>
        <p:txBody>
          <a:bodyPr/>
          <a:lstStyle/>
          <a:p>
            <a:fld id="{00333B7F-22EB-4B40-BA95-43D603EA07F2}" type="slidenum">
              <a:rPr lang="en-US" smtClean="0"/>
              <a:t>67</a:t>
            </a:fld>
            <a:endParaRPr lang="en-US"/>
          </a:p>
        </p:txBody>
      </p:sp>
    </p:spTree>
    <p:extLst>
      <p:ext uri="{BB962C8B-B14F-4D97-AF65-F5344CB8AC3E}">
        <p14:creationId xmlns:p14="http://schemas.microsoft.com/office/powerpoint/2010/main" val="2490688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simply select the token with the highest score (</a:t>
            </a:r>
            <a:r>
              <a:rPr lang="en-US" dirty="0" err="1"/>
              <a:t>top_k</a:t>
            </a:r>
            <a:r>
              <a:rPr lang="en-US" dirty="0"/>
              <a:t> = 1). But better results are achieved if the model considers other words as well. So a better strategy is to sample a word from the entire list using the score as the probability of selecting that word (so words with a higher score have a higher chance of being selected).</a:t>
            </a:r>
          </a:p>
          <a:p>
            <a:endParaRPr lang="en-US" dirty="0"/>
          </a:p>
          <a:p>
            <a:r>
              <a:rPr lang="en-US" dirty="0"/>
              <a:t>With that, the model has completed an iteration resulting in outputting a single word. The model continues iterating until the entire context is generated (1024 tokens) or until an end-of-sequence token is produced.</a:t>
            </a:r>
          </a:p>
        </p:txBody>
      </p:sp>
      <p:sp>
        <p:nvSpPr>
          <p:cNvPr id="4" name="Slide Number Placeholder 3"/>
          <p:cNvSpPr>
            <a:spLocks noGrp="1"/>
          </p:cNvSpPr>
          <p:nvPr>
            <p:ph type="sldNum" sz="quarter" idx="5"/>
          </p:nvPr>
        </p:nvSpPr>
        <p:spPr/>
        <p:txBody>
          <a:bodyPr/>
          <a:lstStyle/>
          <a:p>
            <a:fld id="{00333B7F-22EB-4B40-BA95-43D603EA07F2}" type="slidenum">
              <a:rPr lang="en-US" smtClean="0"/>
              <a:t>68</a:t>
            </a:fld>
            <a:endParaRPr lang="en-US"/>
          </a:p>
        </p:txBody>
      </p:sp>
    </p:spTree>
    <p:extLst>
      <p:ext uri="{BB962C8B-B14F-4D97-AF65-F5344CB8AC3E}">
        <p14:creationId xmlns:p14="http://schemas.microsoft.com/office/powerpoint/2010/main" val="274496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 sequence of four words (“robot must obey orders”, for example). In a language modeling scenario, this sequence is absorbed in four steps – one per word (assuming for now that every word is a token). As these models work in batches, we can assume a batch size of 4 for this toy model that will process the entire sequence (with its four steps) as one batch.</a:t>
            </a:r>
          </a:p>
          <a:p>
            <a:endParaRPr lang="en-US" dirty="0"/>
          </a:p>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74</a:t>
            </a:fld>
            <a:endParaRPr lang="en-US"/>
          </a:p>
        </p:txBody>
      </p:sp>
    </p:spTree>
    <p:extLst>
      <p:ext uri="{BB962C8B-B14F-4D97-AF65-F5344CB8AC3E}">
        <p14:creationId xmlns:p14="http://schemas.microsoft.com/office/powerpoint/2010/main" val="3650688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multiplication, we slap on our attention mask triangle. It set the cells we want to mask to -infinity or a very large negative number (e.g. -1 billion in GPT2)</a:t>
            </a:r>
          </a:p>
          <a:p>
            <a:endParaRPr lang="en-US" dirty="0"/>
          </a:p>
          <a:p>
            <a:r>
              <a:rPr lang="en-US" dirty="0"/>
              <a:t>Then, applying </a:t>
            </a:r>
            <a:r>
              <a:rPr lang="en-US" dirty="0" err="1"/>
              <a:t>softmax</a:t>
            </a:r>
            <a:r>
              <a:rPr lang="en-US" dirty="0"/>
              <a:t> on each row produces the actual scores we use for self-attention</a:t>
            </a:r>
          </a:p>
          <a:p>
            <a:endParaRPr lang="en-US" dirty="0"/>
          </a:p>
          <a:p>
            <a:r>
              <a:rPr lang="en-US" dirty="0"/>
              <a:t>What this scores table means is the following:</a:t>
            </a:r>
          </a:p>
          <a:p>
            <a:r>
              <a:rPr lang="en-US" dirty="0"/>
              <a:t>When the model processes the first example in the dataset (row #1), which contains only one word (“robot”), 100% of its attention will be on that word.</a:t>
            </a:r>
          </a:p>
          <a:p>
            <a:r>
              <a:rPr lang="en-US" dirty="0"/>
              <a:t>When the model processes the second example in the dataset (row #2), which contains the words (“robot must”), when it processes the word “must”, 48% of its attention will be on “robot”, and 52% of its attention will be on “must”.</a:t>
            </a:r>
          </a:p>
          <a:p>
            <a:r>
              <a:rPr lang="en-US" dirty="0"/>
              <a:t>And so on</a:t>
            </a:r>
          </a:p>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75</a:t>
            </a:fld>
            <a:endParaRPr lang="en-US"/>
          </a:p>
        </p:txBody>
      </p:sp>
    </p:spTree>
    <p:extLst>
      <p:ext uri="{BB962C8B-B14F-4D97-AF65-F5344CB8AC3E}">
        <p14:creationId xmlns:p14="http://schemas.microsoft.com/office/powerpoint/2010/main" val="3666861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GPT-2 holds on to the key and value vectors of the the “a” token. Every self-attention layer holds on to its respective key and value vectors for that token</a:t>
            </a:r>
          </a:p>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76</a:t>
            </a:fld>
            <a:endParaRPr lang="en-US"/>
          </a:p>
        </p:txBody>
      </p:sp>
    </p:spTree>
    <p:extLst>
      <p:ext uri="{BB962C8B-B14F-4D97-AF65-F5344CB8AC3E}">
        <p14:creationId xmlns:p14="http://schemas.microsoft.com/office/powerpoint/2010/main" val="220629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GPT-2 holds on to the key and value vectors of the the “a” token. Every self-attention layer holds on to its respective key and value vectors for that token.</a:t>
            </a:r>
          </a:p>
          <a:p>
            <a:endParaRPr lang="en-US" dirty="0"/>
          </a:p>
          <a:p>
            <a:r>
              <a:rPr lang="en-US" dirty="0"/>
              <a:t>Now in the next iteration, when the model processes the word robot, it does not need to generate query, key, and value queries for the “a” token. It just reuses the ones it saved from the first iteration:</a:t>
            </a:r>
          </a:p>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77</a:t>
            </a:fld>
            <a:endParaRPr lang="en-US"/>
          </a:p>
        </p:txBody>
      </p:sp>
    </p:spTree>
    <p:extLst>
      <p:ext uri="{BB962C8B-B14F-4D97-AF65-F5344CB8AC3E}">
        <p14:creationId xmlns:p14="http://schemas.microsoft.com/office/powerpoint/2010/main" val="2085061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78</a:t>
            </a:fld>
            <a:endParaRPr lang="en-US"/>
          </a:p>
        </p:txBody>
      </p:sp>
    </p:spTree>
    <p:extLst>
      <p:ext uri="{BB962C8B-B14F-4D97-AF65-F5344CB8AC3E}">
        <p14:creationId xmlns:p14="http://schemas.microsoft.com/office/powerpoint/2010/main" val="3167836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79</a:t>
            </a:fld>
            <a:endParaRPr lang="en-US"/>
          </a:p>
        </p:txBody>
      </p:sp>
    </p:spTree>
    <p:extLst>
      <p:ext uri="{BB962C8B-B14F-4D97-AF65-F5344CB8AC3E}">
        <p14:creationId xmlns:p14="http://schemas.microsoft.com/office/powerpoint/2010/main" val="1201050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1E5A0-677B-1E41-A6E7-F7A31D8AE574}" type="slidenum">
              <a:rPr lang="en-US" smtClean="0"/>
              <a:t>5</a:t>
            </a:fld>
            <a:endParaRPr lang="en-US"/>
          </a:p>
        </p:txBody>
      </p:sp>
    </p:spTree>
    <p:extLst>
      <p:ext uri="{BB962C8B-B14F-4D97-AF65-F5344CB8AC3E}">
        <p14:creationId xmlns:p14="http://schemas.microsoft.com/office/powerpoint/2010/main" val="1962362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80</a:t>
            </a:fld>
            <a:endParaRPr lang="en-US"/>
          </a:p>
        </p:txBody>
      </p:sp>
    </p:spTree>
    <p:extLst>
      <p:ext uri="{BB962C8B-B14F-4D97-AF65-F5344CB8AC3E}">
        <p14:creationId xmlns:p14="http://schemas.microsoft.com/office/powerpoint/2010/main" val="518902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81</a:t>
            </a:fld>
            <a:endParaRPr lang="en-US"/>
          </a:p>
        </p:txBody>
      </p:sp>
    </p:spTree>
    <p:extLst>
      <p:ext uri="{BB962C8B-B14F-4D97-AF65-F5344CB8AC3E}">
        <p14:creationId xmlns:p14="http://schemas.microsoft.com/office/powerpoint/2010/main" val="2256624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82</a:t>
            </a:fld>
            <a:endParaRPr lang="en-US"/>
          </a:p>
        </p:txBody>
      </p:sp>
    </p:spTree>
    <p:extLst>
      <p:ext uri="{BB962C8B-B14F-4D97-AF65-F5344CB8AC3E}">
        <p14:creationId xmlns:p14="http://schemas.microsoft.com/office/powerpoint/2010/main" val="3685042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83</a:t>
            </a:fld>
            <a:endParaRPr lang="en-US"/>
          </a:p>
        </p:txBody>
      </p:sp>
    </p:spTree>
    <p:extLst>
      <p:ext uri="{BB962C8B-B14F-4D97-AF65-F5344CB8AC3E}">
        <p14:creationId xmlns:p14="http://schemas.microsoft.com/office/powerpoint/2010/main" val="3659344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84</a:t>
            </a:fld>
            <a:endParaRPr lang="en-US"/>
          </a:p>
        </p:txBody>
      </p:sp>
    </p:spTree>
    <p:extLst>
      <p:ext uri="{BB962C8B-B14F-4D97-AF65-F5344CB8AC3E}">
        <p14:creationId xmlns:p14="http://schemas.microsoft.com/office/powerpoint/2010/main" val="1263540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85</a:t>
            </a:fld>
            <a:endParaRPr lang="en-US"/>
          </a:p>
        </p:txBody>
      </p:sp>
    </p:spTree>
    <p:extLst>
      <p:ext uri="{BB962C8B-B14F-4D97-AF65-F5344CB8AC3E}">
        <p14:creationId xmlns:p14="http://schemas.microsoft.com/office/powerpoint/2010/main" val="36686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let the model learn how to best map concatenated self-attention results into a vector that the feed-forward neural network can deal with. The weight matrix projects the results of the attention heads into the output vector of the self-attention sublayer</a:t>
            </a:r>
          </a:p>
        </p:txBody>
      </p:sp>
      <p:sp>
        <p:nvSpPr>
          <p:cNvPr id="4" name="Slide Number Placeholder 3"/>
          <p:cNvSpPr>
            <a:spLocks noGrp="1"/>
          </p:cNvSpPr>
          <p:nvPr>
            <p:ph type="sldNum" sz="quarter" idx="5"/>
          </p:nvPr>
        </p:nvSpPr>
        <p:spPr/>
        <p:txBody>
          <a:bodyPr/>
          <a:lstStyle/>
          <a:p>
            <a:fld id="{00333B7F-22EB-4B40-BA95-43D603EA07F2}" type="slidenum">
              <a:rPr lang="en-US" smtClean="0"/>
              <a:t>86</a:t>
            </a:fld>
            <a:endParaRPr lang="en-US"/>
          </a:p>
        </p:txBody>
      </p:sp>
    </p:spTree>
    <p:extLst>
      <p:ext uri="{BB962C8B-B14F-4D97-AF65-F5344CB8AC3E}">
        <p14:creationId xmlns:p14="http://schemas.microsoft.com/office/powerpoint/2010/main" val="162728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fully-connected neural network is where the block processes its input token after self-attention has included the appropriate context in its representation. It is made up of two layers. The first layer is four times the size of the model (Since GPT2 small is 768, this network would have 768*4 = 3072 units). Why four times? That’s just the size the original transformer rolled with (model dimension was 512 and layer #1 in that model was 2048). This seems to give transformer models enough representational capacity to handle the tasks that have been thrown at them so far.</a:t>
            </a:r>
          </a:p>
        </p:txBody>
      </p:sp>
      <p:sp>
        <p:nvSpPr>
          <p:cNvPr id="4" name="Slide Number Placeholder 3"/>
          <p:cNvSpPr>
            <a:spLocks noGrp="1"/>
          </p:cNvSpPr>
          <p:nvPr>
            <p:ph type="sldNum" sz="quarter" idx="5"/>
          </p:nvPr>
        </p:nvSpPr>
        <p:spPr/>
        <p:txBody>
          <a:bodyPr/>
          <a:lstStyle/>
          <a:p>
            <a:fld id="{00333B7F-22EB-4B40-BA95-43D603EA07F2}" type="slidenum">
              <a:rPr lang="en-US" smtClean="0"/>
              <a:t>87</a:t>
            </a:fld>
            <a:endParaRPr lang="en-US"/>
          </a:p>
        </p:txBody>
      </p:sp>
    </p:spTree>
    <p:extLst>
      <p:ext uri="{BB962C8B-B14F-4D97-AF65-F5344CB8AC3E}">
        <p14:creationId xmlns:p14="http://schemas.microsoft.com/office/powerpoint/2010/main" val="2274819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88</a:t>
            </a:fld>
            <a:endParaRPr lang="en-US"/>
          </a:p>
        </p:txBody>
      </p:sp>
    </p:spTree>
    <p:extLst>
      <p:ext uri="{BB962C8B-B14F-4D97-AF65-F5344CB8AC3E}">
        <p14:creationId xmlns:p14="http://schemas.microsoft.com/office/powerpoint/2010/main" val="2697188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89</a:t>
            </a:fld>
            <a:endParaRPr lang="en-US"/>
          </a:p>
        </p:txBody>
      </p:sp>
    </p:spTree>
    <p:extLst>
      <p:ext uri="{BB962C8B-B14F-4D97-AF65-F5344CB8AC3E}">
        <p14:creationId xmlns:p14="http://schemas.microsoft.com/office/powerpoint/2010/main" val="610437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by sqrt(64) to make stable gradients </a:t>
            </a:r>
            <a:r>
              <a:rPr lang="en-US" dirty="0">
                <a:sym typeface="Wingdings" pitchFamily="2" charset="2"/>
              </a:rPr>
              <a:t> avoid the doc product result from becoming too large, and softmax too large result in pushing softmax to the two extremes where the change in gradient is too small</a:t>
            </a:r>
          </a:p>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17</a:t>
            </a:fld>
            <a:endParaRPr lang="en-US"/>
          </a:p>
        </p:txBody>
      </p:sp>
    </p:spTree>
    <p:extLst>
      <p:ext uri="{BB962C8B-B14F-4D97-AF65-F5344CB8AC3E}">
        <p14:creationId xmlns:p14="http://schemas.microsoft.com/office/powerpoint/2010/main" val="111796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90</a:t>
            </a:fld>
            <a:endParaRPr lang="en-US"/>
          </a:p>
        </p:txBody>
      </p:sp>
    </p:spTree>
    <p:extLst>
      <p:ext uri="{BB962C8B-B14F-4D97-AF65-F5344CB8AC3E}">
        <p14:creationId xmlns:p14="http://schemas.microsoft.com/office/powerpoint/2010/main" val="239264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task that the first decoder-only transformer was trained on. Namely, it was trained to read a </a:t>
            </a:r>
            <a:r>
              <a:rPr lang="en-US" dirty="0" err="1"/>
              <a:t>wikipedia</a:t>
            </a:r>
            <a:r>
              <a:rPr lang="en-US" dirty="0"/>
              <a:t> article (without the opening section before the table of contents), and to summarize it. The actual opening sections of the articles were used as the labels in the training </a:t>
            </a:r>
            <a:r>
              <a:rPr lang="en-US" dirty="0" err="1"/>
              <a:t>datasest</a:t>
            </a:r>
            <a:r>
              <a:rPr lang="en-US" dirty="0"/>
              <a:t>:</a:t>
            </a:r>
          </a:p>
        </p:txBody>
      </p:sp>
      <p:sp>
        <p:nvSpPr>
          <p:cNvPr id="4" name="Slide Number Placeholder 3"/>
          <p:cNvSpPr>
            <a:spLocks noGrp="1"/>
          </p:cNvSpPr>
          <p:nvPr>
            <p:ph type="sldNum" sz="quarter" idx="5"/>
          </p:nvPr>
        </p:nvSpPr>
        <p:spPr/>
        <p:txBody>
          <a:bodyPr/>
          <a:lstStyle/>
          <a:p>
            <a:fld id="{00333B7F-22EB-4B40-BA95-43D603EA07F2}" type="slidenum">
              <a:rPr lang="en-US" smtClean="0"/>
              <a:t>92</a:t>
            </a:fld>
            <a:endParaRPr lang="en-US"/>
          </a:p>
        </p:txBody>
      </p:sp>
    </p:spTree>
    <p:extLst>
      <p:ext uri="{BB962C8B-B14F-4D97-AF65-F5344CB8AC3E}">
        <p14:creationId xmlns:p14="http://schemas.microsoft.com/office/powerpoint/2010/main" val="2075475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task that the first decoder-only transformer was trained on. Namely, it was trained to read a </a:t>
            </a:r>
            <a:r>
              <a:rPr lang="en-US" dirty="0" err="1"/>
              <a:t>wikipedia</a:t>
            </a:r>
            <a:r>
              <a:rPr lang="en-US" dirty="0"/>
              <a:t> article (without the opening section before the table of contents), and to summarize it. The actual opening sections of the articles were used as the labels in the training </a:t>
            </a:r>
            <a:r>
              <a:rPr lang="en-US" dirty="0" err="1"/>
              <a:t>datasest</a:t>
            </a:r>
            <a:r>
              <a:rPr lang="en-US" dirty="0"/>
              <a:t>:</a:t>
            </a:r>
          </a:p>
        </p:txBody>
      </p:sp>
      <p:sp>
        <p:nvSpPr>
          <p:cNvPr id="4" name="Slide Number Placeholder 3"/>
          <p:cNvSpPr>
            <a:spLocks noGrp="1"/>
          </p:cNvSpPr>
          <p:nvPr>
            <p:ph type="sldNum" sz="quarter" idx="5"/>
          </p:nvPr>
        </p:nvSpPr>
        <p:spPr/>
        <p:txBody>
          <a:bodyPr/>
          <a:lstStyle/>
          <a:p>
            <a:fld id="{00333B7F-22EB-4B40-BA95-43D603EA07F2}" type="slidenum">
              <a:rPr lang="en-US" smtClean="0"/>
              <a:t>93</a:t>
            </a:fld>
            <a:endParaRPr lang="en-US"/>
          </a:p>
        </p:txBody>
      </p:sp>
    </p:spTree>
    <p:extLst>
      <p:ext uri="{BB962C8B-B14F-4D97-AF65-F5344CB8AC3E}">
        <p14:creationId xmlns:p14="http://schemas.microsoft.com/office/powerpoint/2010/main" val="3761044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task that the first decoder-only transformer was trained on. Namely, it was trained to read a </a:t>
            </a:r>
            <a:r>
              <a:rPr lang="en-US" dirty="0" err="1"/>
              <a:t>wikipedia</a:t>
            </a:r>
            <a:r>
              <a:rPr lang="en-US" dirty="0"/>
              <a:t> article (without the opening section before the table of contents), and to summarize it. The actual opening sections of the articles were used as the labels in the training </a:t>
            </a:r>
            <a:r>
              <a:rPr lang="en-US" dirty="0" err="1"/>
              <a:t>datasest</a:t>
            </a:r>
            <a:r>
              <a:rPr lang="en-US" dirty="0"/>
              <a:t>:</a:t>
            </a:r>
          </a:p>
        </p:txBody>
      </p:sp>
      <p:sp>
        <p:nvSpPr>
          <p:cNvPr id="4" name="Slide Number Placeholder 3"/>
          <p:cNvSpPr>
            <a:spLocks noGrp="1"/>
          </p:cNvSpPr>
          <p:nvPr>
            <p:ph type="sldNum" sz="quarter" idx="5"/>
          </p:nvPr>
        </p:nvSpPr>
        <p:spPr/>
        <p:txBody>
          <a:bodyPr/>
          <a:lstStyle/>
          <a:p>
            <a:fld id="{00333B7F-22EB-4B40-BA95-43D603EA07F2}" type="slidenum">
              <a:rPr lang="en-US" smtClean="0"/>
              <a:t>94</a:t>
            </a:fld>
            <a:endParaRPr lang="en-US"/>
          </a:p>
        </p:txBody>
      </p:sp>
    </p:spTree>
    <p:extLst>
      <p:ext uri="{BB962C8B-B14F-4D97-AF65-F5344CB8AC3E}">
        <p14:creationId xmlns:p14="http://schemas.microsoft.com/office/powerpoint/2010/main" val="3248455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is to keep intact the values of the word(s) we want to focus on, and drown out irrelevant words by multiplying them with the attention scores</a:t>
            </a:r>
          </a:p>
        </p:txBody>
      </p:sp>
      <p:sp>
        <p:nvSpPr>
          <p:cNvPr id="4" name="Slide Number Placeholder 3"/>
          <p:cNvSpPr>
            <a:spLocks noGrp="1"/>
          </p:cNvSpPr>
          <p:nvPr>
            <p:ph type="sldNum" sz="quarter" idx="5"/>
          </p:nvPr>
        </p:nvSpPr>
        <p:spPr/>
        <p:txBody>
          <a:bodyPr/>
          <a:lstStyle/>
          <a:p>
            <a:fld id="{00333B7F-22EB-4B40-BA95-43D603EA07F2}" type="slidenum">
              <a:rPr lang="en-US" smtClean="0"/>
              <a:t>18</a:t>
            </a:fld>
            <a:endParaRPr lang="en-US"/>
          </a:p>
        </p:txBody>
      </p:sp>
    </p:spTree>
    <p:extLst>
      <p:ext uri="{BB962C8B-B14F-4D97-AF65-F5344CB8AC3E}">
        <p14:creationId xmlns:p14="http://schemas.microsoft.com/office/powerpoint/2010/main" val="516254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is to keep intact the values of the word(s) we want to focus on, and drown out irrelevant words by multiplying them with the attention scores</a:t>
            </a:r>
          </a:p>
        </p:txBody>
      </p:sp>
      <p:sp>
        <p:nvSpPr>
          <p:cNvPr id="4" name="Slide Number Placeholder 3"/>
          <p:cNvSpPr>
            <a:spLocks noGrp="1"/>
          </p:cNvSpPr>
          <p:nvPr>
            <p:ph type="sldNum" sz="quarter" idx="5"/>
          </p:nvPr>
        </p:nvSpPr>
        <p:spPr/>
        <p:txBody>
          <a:bodyPr/>
          <a:lstStyle/>
          <a:p>
            <a:fld id="{00333B7F-22EB-4B40-BA95-43D603EA07F2}" type="slidenum">
              <a:rPr lang="en-US" smtClean="0"/>
              <a:t>19</a:t>
            </a:fld>
            <a:endParaRPr lang="en-US"/>
          </a:p>
        </p:txBody>
      </p:sp>
    </p:spTree>
    <p:extLst>
      <p:ext uri="{BB962C8B-B14F-4D97-AF65-F5344CB8AC3E}">
        <p14:creationId xmlns:p14="http://schemas.microsoft.com/office/powerpoint/2010/main" val="24432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is to keep intact the values of the word(s) we want to focus on, and drown out irrelevant words by multiplying them with the attention scores</a:t>
            </a:r>
          </a:p>
        </p:txBody>
      </p:sp>
      <p:sp>
        <p:nvSpPr>
          <p:cNvPr id="4" name="Slide Number Placeholder 3"/>
          <p:cNvSpPr>
            <a:spLocks noGrp="1"/>
          </p:cNvSpPr>
          <p:nvPr>
            <p:ph type="sldNum" sz="quarter" idx="5"/>
          </p:nvPr>
        </p:nvSpPr>
        <p:spPr/>
        <p:txBody>
          <a:bodyPr/>
          <a:lstStyle/>
          <a:p>
            <a:fld id="{00333B7F-22EB-4B40-BA95-43D603EA07F2}" type="slidenum">
              <a:rPr lang="en-US" smtClean="0"/>
              <a:t>20</a:t>
            </a:fld>
            <a:endParaRPr lang="en-US"/>
          </a:p>
        </p:txBody>
      </p:sp>
    </p:spTree>
    <p:extLst>
      <p:ext uri="{BB962C8B-B14F-4D97-AF65-F5344CB8AC3E}">
        <p14:creationId xmlns:p14="http://schemas.microsoft.com/office/powerpoint/2010/main" val="165492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Cross-entropy or KL divergence to compare probability distributions for the loss function</a:t>
            </a:r>
          </a:p>
        </p:txBody>
      </p:sp>
      <p:sp>
        <p:nvSpPr>
          <p:cNvPr id="4" name="Slide Number Placeholder 3"/>
          <p:cNvSpPr>
            <a:spLocks noGrp="1"/>
          </p:cNvSpPr>
          <p:nvPr>
            <p:ph type="sldNum" sz="quarter" idx="5"/>
          </p:nvPr>
        </p:nvSpPr>
        <p:spPr/>
        <p:txBody>
          <a:bodyPr/>
          <a:lstStyle/>
          <a:p>
            <a:fld id="{00333B7F-22EB-4B40-BA95-43D603EA07F2}" type="slidenum">
              <a:rPr lang="en-US" smtClean="0"/>
              <a:t>29</a:t>
            </a:fld>
            <a:endParaRPr lang="en-US"/>
          </a:p>
        </p:txBody>
      </p:sp>
    </p:spTree>
    <p:extLst>
      <p:ext uri="{BB962C8B-B14F-4D97-AF65-F5344CB8AC3E}">
        <p14:creationId xmlns:p14="http://schemas.microsoft.com/office/powerpoint/2010/main" val="861043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3B7F-22EB-4B40-BA95-43D603EA07F2}" type="slidenum">
              <a:rPr lang="en-US" smtClean="0"/>
              <a:t>51</a:t>
            </a:fld>
            <a:endParaRPr lang="en-US"/>
          </a:p>
        </p:txBody>
      </p:sp>
    </p:spTree>
    <p:extLst>
      <p:ext uri="{BB962C8B-B14F-4D97-AF65-F5344CB8AC3E}">
        <p14:creationId xmlns:p14="http://schemas.microsoft.com/office/powerpoint/2010/main" val="112535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A8A-1312-7444-8543-D8026FEEEB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B1099B-CF16-254D-BD23-2CCCF36DB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1A5030-CF16-2E47-9C3D-8BD763EC2DE5}"/>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5" name="Footer Placeholder 4">
            <a:extLst>
              <a:ext uri="{FF2B5EF4-FFF2-40B4-BE49-F238E27FC236}">
                <a16:creationId xmlns:a16="http://schemas.microsoft.com/office/drawing/2014/main" id="{7B6BD012-B249-644B-99B0-AC500DFD1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72DBA-81DD-8D4A-83F1-A51673F887DE}"/>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4157705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1C18-60F1-304D-BBA2-DDC8BD4EA0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7B35C-4EF2-ED4C-8730-F108EA68DF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C4613-F5D7-8D48-BCB3-702B2C4437A1}"/>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5" name="Footer Placeholder 4">
            <a:extLst>
              <a:ext uri="{FF2B5EF4-FFF2-40B4-BE49-F238E27FC236}">
                <a16:creationId xmlns:a16="http://schemas.microsoft.com/office/drawing/2014/main" id="{314DEB4A-4D02-7B4B-8956-E1B10001B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77DB8-F5D8-0142-9EC2-2488B7A3AB9B}"/>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2467293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C9462E-866E-6F44-941A-57042248BA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3BC567-5919-C34C-A14F-2A9724A427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26A00F-7EB4-664A-940D-398B1F062C76}"/>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5" name="Footer Placeholder 4">
            <a:extLst>
              <a:ext uri="{FF2B5EF4-FFF2-40B4-BE49-F238E27FC236}">
                <a16:creationId xmlns:a16="http://schemas.microsoft.com/office/drawing/2014/main" id="{E2D0C843-0A3D-6347-BEB4-D94A88FB3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FEFF0-7177-884B-BB22-1CE9AC397C9B}"/>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1405975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C39C6-31DF-E04F-9FDB-BCD9945FE9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1BAF2-FECB-124A-B4F9-B8A300870F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65215-673D-0A40-9796-E46E92296AB9}"/>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5" name="Footer Placeholder 4">
            <a:extLst>
              <a:ext uri="{FF2B5EF4-FFF2-40B4-BE49-F238E27FC236}">
                <a16:creationId xmlns:a16="http://schemas.microsoft.com/office/drawing/2014/main" id="{11817606-8D8C-684D-91E7-29694601E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EF616-C18A-3841-A14F-7C7254BA41BA}"/>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585051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BC3-7FF1-0840-9A1C-940EC92374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61F72F-3D61-664B-87CE-2F14669D99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BACA9E-57F6-2E4D-801B-562D4BEB369C}"/>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5" name="Footer Placeholder 4">
            <a:extLst>
              <a:ext uri="{FF2B5EF4-FFF2-40B4-BE49-F238E27FC236}">
                <a16:creationId xmlns:a16="http://schemas.microsoft.com/office/drawing/2014/main" id="{97CA5747-BA64-E946-9B29-8B4F1B3B9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99959-B676-0F40-8C16-B81B05D451F0}"/>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36015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3395-2944-B347-88A3-85AB4D4CFB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C77CE-D71E-A448-9EB3-64AED63308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1A1701-B263-BD48-BCD1-DE632B91EA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A81729-1946-654F-BBF7-AC21BCEB4FD3}"/>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6" name="Footer Placeholder 5">
            <a:extLst>
              <a:ext uri="{FF2B5EF4-FFF2-40B4-BE49-F238E27FC236}">
                <a16:creationId xmlns:a16="http://schemas.microsoft.com/office/drawing/2014/main" id="{76192DD9-8DD8-9C42-897A-BB2D1BB81E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8BA816-23D0-D547-9AFD-103DF9AFCD11}"/>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2511256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DA4A-D6C4-BC4E-8252-F868B8F993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54981D-9ADC-E240-BE7F-C1E782DBA6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CF346C-A7C9-0146-B9FE-A4D3EC9E48C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3F143E-39B3-804A-BF39-B2A94E6EF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975CB5-1EAA-EF4C-852E-F40AA8713C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8DDF6C-A033-3A49-B99E-E6A9C68191E1}"/>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8" name="Footer Placeholder 7">
            <a:extLst>
              <a:ext uri="{FF2B5EF4-FFF2-40B4-BE49-F238E27FC236}">
                <a16:creationId xmlns:a16="http://schemas.microsoft.com/office/drawing/2014/main" id="{DBF82C3F-2A1D-3D4B-9FE2-B825057D99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3BED51-68B2-6445-8F0A-74837E87A6E7}"/>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2444546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238E-9203-C44B-9CAC-C20E4161F4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D7530B-7503-F849-99C4-F67D62CBA7C9}"/>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4" name="Footer Placeholder 3">
            <a:extLst>
              <a:ext uri="{FF2B5EF4-FFF2-40B4-BE49-F238E27FC236}">
                <a16:creationId xmlns:a16="http://schemas.microsoft.com/office/drawing/2014/main" id="{42296C28-C200-9F4C-A32A-658AF04144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85C4AA-98FC-C14A-A123-31C49687749E}"/>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3506667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C6153-BB3F-4C4C-8DAA-064B0A3E3C3B}"/>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3" name="Footer Placeholder 2">
            <a:extLst>
              <a:ext uri="{FF2B5EF4-FFF2-40B4-BE49-F238E27FC236}">
                <a16:creationId xmlns:a16="http://schemas.microsoft.com/office/drawing/2014/main" id="{BF4BC398-E7A3-724F-8CFC-9D252BE1FE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97318-0BED-F149-B25F-1AE85FF12185}"/>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558653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F4DA-827A-4E41-BFD9-512FAD8C2D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C703E3-404E-6E41-9F88-92324CFB8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70D184-B652-9542-B099-1F000F361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7D4889-4FBF-7D42-B9A5-0D34B4E96DDE}"/>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6" name="Footer Placeholder 5">
            <a:extLst>
              <a:ext uri="{FF2B5EF4-FFF2-40B4-BE49-F238E27FC236}">
                <a16:creationId xmlns:a16="http://schemas.microsoft.com/office/drawing/2014/main" id="{5BAB5610-EC4B-4D48-9D9E-ACE2B5E05C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78184C-60DF-D541-BA08-36B3EC08A801}"/>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424240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D5E4-CB41-E34E-BDB1-CE3EC7AF1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74435A-7392-C044-ADF6-CEFCDEC0EC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9ACC50-3B42-DA4C-9CD4-5B5B49D177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FFC211-2C5A-A348-A797-FD2FCC9A4E1B}"/>
              </a:ext>
            </a:extLst>
          </p:cNvPr>
          <p:cNvSpPr>
            <a:spLocks noGrp="1"/>
          </p:cNvSpPr>
          <p:nvPr>
            <p:ph type="dt" sz="half" idx="10"/>
          </p:nvPr>
        </p:nvSpPr>
        <p:spPr/>
        <p:txBody>
          <a:bodyPr/>
          <a:lstStyle/>
          <a:p>
            <a:fld id="{6E479ACF-3C1E-D74E-A0EE-38B6C11A3D57}" type="datetimeFigureOut">
              <a:rPr lang="en-US" smtClean="0"/>
              <a:t>3/28/22</a:t>
            </a:fld>
            <a:endParaRPr lang="en-US"/>
          </a:p>
        </p:txBody>
      </p:sp>
      <p:sp>
        <p:nvSpPr>
          <p:cNvPr id="6" name="Footer Placeholder 5">
            <a:extLst>
              <a:ext uri="{FF2B5EF4-FFF2-40B4-BE49-F238E27FC236}">
                <a16:creationId xmlns:a16="http://schemas.microsoft.com/office/drawing/2014/main" id="{8B6D820B-7EFE-514A-9DF3-290210D77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BC213-920C-D548-A633-424B129E4056}"/>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363973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0D3295-DC21-8445-B543-0D37D98EE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E5CE8C-F665-7B4F-A7C9-509DE130A4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3C4B23-2C12-0F41-AB9D-7EDDA210BD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79ACF-3C1E-D74E-A0EE-38B6C11A3D57}" type="datetimeFigureOut">
              <a:rPr lang="en-US" smtClean="0"/>
              <a:t>3/28/22</a:t>
            </a:fld>
            <a:endParaRPr lang="en-US"/>
          </a:p>
        </p:txBody>
      </p:sp>
      <p:sp>
        <p:nvSpPr>
          <p:cNvPr id="5" name="Footer Placeholder 4">
            <a:extLst>
              <a:ext uri="{FF2B5EF4-FFF2-40B4-BE49-F238E27FC236}">
                <a16:creationId xmlns:a16="http://schemas.microsoft.com/office/drawing/2014/main" id="{CF34CB5F-D5BF-1846-93A4-B0FBA319CA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3FEC7D-EB83-7C4A-8ED8-BC04CF56DA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127FA8-A520-A64A-B0DE-BC3B5416497E}" type="slidenum">
              <a:rPr lang="en-US" smtClean="0"/>
              <a:t>‹#›</a:t>
            </a:fld>
            <a:endParaRPr lang="en-US"/>
          </a:p>
        </p:txBody>
      </p:sp>
    </p:spTree>
    <p:extLst>
      <p:ext uri="{BB962C8B-B14F-4D97-AF65-F5344CB8AC3E}">
        <p14:creationId xmlns:p14="http://schemas.microsoft.com/office/powerpoint/2010/main" val="1535817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pers.nips.cc/paper/2017/file/3f5ee243547dee91fbd053c1c4a845aa-Paper.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google-research/ber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huggingface/transformers" TargetMode="External"/><Relationship Id="rId2" Type="http://schemas.openxmlformats.org/officeDocument/2006/relationships/hyperlink" Target="https://github.com/google-research/ber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jalammar.github.io/illustrated-gpt2/"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jalammar.github.io/illustrated-gpt2/"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hyperlink" Target="https://jalammar.github.io/illustrated-gpt2/" TargetMode="External"/><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lastweekin.ai/p/gpt-3-is-no-longer-the-only-game?s=r" TargetMode="Externa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hyperlink" Target="https://jalammar.github.io/illustrated-gpt2/"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hyperlink" Target="https://jalammar.github.io/illustrated-gpt2/"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jalammar.github.io/illustrated-gpt2/"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62.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63.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jalammar.github.io/illustrated-gpt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jalammar.github.io/illustrated-gpt2/"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jalammar.github.io/illustrated-gpt2/"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jalammar.github.io/illustrated-gpt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jalammar.github.io/illustrated-gpt2/"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7.gif"/></Relationships>
</file>

<file path=ppt/slides/_rels/slide88.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8.gif"/></Relationships>
</file>

<file path=ppt/slides/_rels/slide89.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jalammar.github.io/illustrated-gpt2/"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magenta.tensorflow.org/music-transformer"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hyperlink" Target="https://beta.openai.com/playground/" TargetMode="External"/><Relationship Id="rId2" Type="http://schemas.openxmlformats.org/officeDocument/2006/relationships/hyperlink" Target="http://jalammar.github.io/illustrated-gpt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67C95-2355-BD4B-92A9-CB7857233FBB}"/>
              </a:ext>
            </a:extLst>
          </p:cNvPr>
          <p:cNvSpPr>
            <a:spLocks noGrp="1"/>
          </p:cNvSpPr>
          <p:nvPr>
            <p:ph type="ctrTitle"/>
          </p:nvPr>
        </p:nvSpPr>
        <p:spPr/>
        <p:txBody>
          <a:bodyPr/>
          <a:lstStyle/>
          <a:p>
            <a:r>
              <a:rPr lang="en-US" dirty="0"/>
              <a:t>Transformers</a:t>
            </a:r>
          </a:p>
        </p:txBody>
      </p:sp>
      <p:sp>
        <p:nvSpPr>
          <p:cNvPr id="3" name="Subtitle 2">
            <a:extLst>
              <a:ext uri="{FF2B5EF4-FFF2-40B4-BE49-F238E27FC236}">
                <a16:creationId xmlns:a16="http://schemas.microsoft.com/office/drawing/2014/main" id="{A81A14FE-EFD6-AD4A-A4E5-6DA9D4ABB6AF}"/>
              </a:ext>
            </a:extLst>
          </p:cNvPr>
          <p:cNvSpPr>
            <a:spLocks noGrp="1"/>
          </p:cNvSpPr>
          <p:nvPr>
            <p:ph type="subTitle" idx="1"/>
          </p:nvPr>
        </p:nvSpPr>
        <p:spPr/>
        <p:txBody>
          <a:bodyPr>
            <a:normAutofit lnSpcReduction="10000"/>
          </a:bodyPr>
          <a:lstStyle/>
          <a:p>
            <a:r>
              <a:rPr lang="en-US" dirty="0"/>
              <a:t>Attention is All You Need</a:t>
            </a:r>
          </a:p>
          <a:p>
            <a:r>
              <a:rPr lang="en-US" dirty="0"/>
              <a:t>Ashish Vaswani et. al., NeurIPS 2017</a:t>
            </a:r>
          </a:p>
          <a:p>
            <a:r>
              <a:rPr lang="en-US" dirty="0">
                <a:hlinkClick r:id="rId3"/>
              </a:rPr>
              <a:t>https://papers.nips.cc/paper/2017/file/3f5ee243547dee91fbd053c1c4a845aa-Paper.pdf</a:t>
            </a:r>
            <a:r>
              <a:rPr lang="en-US" dirty="0"/>
              <a:t> </a:t>
            </a:r>
          </a:p>
        </p:txBody>
      </p:sp>
    </p:spTree>
    <p:extLst>
      <p:ext uri="{BB962C8B-B14F-4D97-AF65-F5344CB8AC3E}">
        <p14:creationId xmlns:p14="http://schemas.microsoft.com/office/powerpoint/2010/main" val="469583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2CA1-2E1E-CF4B-A1C5-5B64B187C032}"/>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637DF960-4CCC-854C-93D0-EB1D5334A34B}"/>
              </a:ext>
            </a:extLst>
          </p:cNvPr>
          <p:cNvSpPr>
            <a:spLocks noGrp="1"/>
          </p:cNvSpPr>
          <p:nvPr>
            <p:ph idx="1"/>
          </p:nvPr>
        </p:nvSpPr>
        <p:spPr/>
        <p:txBody>
          <a:bodyPr/>
          <a:lstStyle/>
          <a:p>
            <a:r>
              <a:rPr lang="en-US" dirty="0"/>
              <a:t>Each decoder:</a:t>
            </a:r>
          </a:p>
          <a:p>
            <a:pPr lvl="1"/>
            <a:r>
              <a:rPr lang="en-US" dirty="0"/>
              <a:t>Has attention layer that lets it focus on relevant parts of the input sentence</a:t>
            </a:r>
          </a:p>
        </p:txBody>
      </p:sp>
      <p:pic>
        <p:nvPicPr>
          <p:cNvPr id="5" name="Picture 4">
            <a:extLst>
              <a:ext uri="{FF2B5EF4-FFF2-40B4-BE49-F238E27FC236}">
                <a16:creationId xmlns:a16="http://schemas.microsoft.com/office/drawing/2014/main" id="{94D30BE5-07C8-F740-BA3A-898951CE7408}"/>
              </a:ext>
            </a:extLst>
          </p:cNvPr>
          <p:cNvPicPr>
            <a:picLocks noChangeAspect="1"/>
          </p:cNvPicPr>
          <p:nvPr/>
        </p:nvPicPr>
        <p:blipFill rotWithShape="1">
          <a:blip r:embed="rId2"/>
          <a:srcRect l="6074" t="43704" r="6740" b="24815"/>
          <a:stretch/>
        </p:blipFill>
        <p:spPr>
          <a:xfrm>
            <a:off x="1295754" y="3442494"/>
            <a:ext cx="10058046" cy="3263106"/>
          </a:xfrm>
          <a:prstGeom prst="rect">
            <a:avLst/>
          </a:prstGeom>
        </p:spPr>
      </p:pic>
    </p:spTree>
    <p:extLst>
      <p:ext uri="{BB962C8B-B14F-4D97-AF65-F5344CB8AC3E}">
        <p14:creationId xmlns:p14="http://schemas.microsoft.com/office/powerpoint/2010/main" val="1436212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p:txBody>
          <a:bodyPr/>
          <a:lstStyle/>
          <a:p>
            <a:r>
              <a:rPr lang="en-US" dirty="0"/>
              <a:t>Input:</a:t>
            </a:r>
          </a:p>
          <a:p>
            <a:pPr lvl="1"/>
            <a:r>
              <a:rPr lang="en-US" dirty="0"/>
              <a:t>The encoder </a:t>
            </a:r>
            <a:br>
              <a:rPr lang="en-US" dirty="0"/>
            </a:br>
            <a:r>
              <a:rPr lang="en-US" dirty="0"/>
              <a:t>receives a list of</a:t>
            </a:r>
            <a:br>
              <a:rPr lang="en-US" dirty="0"/>
            </a:br>
            <a:r>
              <a:rPr lang="en-US" dirty="0"/>
              <a:t>vectors as input</a:t>
            </a:r>
          </a:p>
        </p:txBody>
      </p:sp>
      <p:pic>
        <p:nvPicPr>
          <p:cNvPr id="5" name="Picture 4">
            <a:extLst>
              <a:ext uri="{FF2B5EF4-FFF2-40B4-BE49-F238E27FC236}">
                <a16:creationId xmlns:a16="http://schemas.microsoft.com/office/drawing/2014/main" id="{041BB98F-B948-1444-8426-265B5F8B26F9}"/>
              </a:ext>
            </a:extLst>
          </p:cNvPr>
          <p:cNvPicPr>
            <a:picLocks noChangeAspect="1"/>
          </p:cNvPicPr>
          <p:nvPr/>
        </p:nvPicPr>
        <p:blipFill rotWithShape="1">
          <a:blip r:embed="rId2"/>
          <a:srcRect l="7405" t="26620" r="7073" b="9931"/>
          <a:stretch/>
        </p:blipFill>
        <p:spPr>
          <a:xfrm>
            <a:off x="4140200" y="1393877"/>
            <a:ext cx="7823201" cy="5214833"/>
          </a:xfrm>
          <a:prstGeom prst="rect">
            <a:avLst/>
          </a:prstGeom>
        </p:spPr>
      </p:pic>
    </p:spTree>
    <p:extLst>
      <p:ext uri="{BB962C8B-B14F-4D97-AF65-F5344CB8AC3E}">
        <p14:creationId xmlns:p14="http://schemas.microsoft.com/office/powerpoint/2010/main" val="700236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p:txBody>
          <a:bodyPr/>
          <a:lstStyle/>
          <a:p>
            <a:r>
              <a:rPr lang="en-US" dirty="0"/>
              <a:t>Input:</a:t>
            </a:r>
          </a:p>
          <a:p>
            <a:pPr lvl="1"/>
            <a:r>
              <a:rPr lang="en-US" dirty="0"/>
              <a:t>The encoder </a:t>
            </a:r>
            <a:br>
              <a:rPr lang="en-US" dirty="0"/>
            </a:br>
            <a:r>
              <a:rPr lang="en-US" dirty="0"/>
              <a:t>receives a list of</a:t>
            </a:r>
            <a:br>
              <a:rPr lang="en-US" dirty="0"/>
            </a:br>
            <a:r>
              <a:rPr lang="en-US" dirty="0"/>
              <a:t>vectors as input</a:t>
            </a:r>
          </a:p>
          <a:p>
            <a:pPr lvl="1"/>
            <a:r>
              <a:rPr lang="en-US" dirty="0"/>
              <a:t>Word in each </a:t>
            </a:r>
            <a:br>
              <a:rPr lang="en-US" dirty="0"/>
            </a:br>
            <a:r>
              <a:rPr lang="en-US" dirty="0"/>
              <a:t>position flows</a:t>
            </a:r>
            <a:br>
              <a:rPr lang="en-US" dirty="0"/>
            </a:br>
            <a:r>
              <a:rPr lang="en-US" dirty="0"/>
              <a:t>through its own</a:t>
            </a:r>
            <a:br>
              <a:rPr lang="en-US" dirty="0"/>
            </a:br>
            <a:r>
              <a:rPr lang="en-US" dirty="0"/>
              <a:t>path in the</a:t>
            </a:r>
            <a:br>
              <a:rPr lang="en-US" dirty="0"/>
            </a:br>
            <a:r>
              <a:rPr lang="en-US" dirty="0"/>
              <a:t>encoder</a:t>
            </a:r>
          </a:p>
        </p:txBody>
      </p:sp>
      <p:pic>
        <p:nvPicPr>
          <p:cNvPr id="6" name="Picture 5">
            <a:extLst>
              <a:ext uri="{FF2B5EF4-FFF2-40B4-BE49-F238E27FC236}">
                <a16:creationId xmlns:a16="http://schemas.microsoft.com/office/drawing/2014/main" id="{A8CF44F1-721D-A04A-876B-B2339D753FAD}"/>
              </a:ext>
            </a:extLst>
          </p:cNvPr>
          <p:cNvPicPr>
            <a:picLocks noChangeAspect="1"/>
          </p:cNvPicPr>
          <p:nvPr/>
        </p:nvPicPr>
        <p:blipFill rotWithShape="1">
          <a:blip r:embed="rId2"/>
          <a:srcRect l="5742" t="24306" r="7406" b="15255"/>
          <a:stretch/>
        </p:blipFill>
        <p:spPr>
          <a:xfrm>
            <a:off x="3733799" y="1356518"/>
            <a:ext cx="8215022" cy="5136357"/>
          </a:xfrm>
          <a:prstGeom prst="rect">
            <a:avLst/>
          </a:prstGeom>
        </p:spPr>
      </p:pic>
    </p:spTree>
    <p:extLst>
      <p:ext uri="{BB962C8B-B14F-4D97-AF65-F5344CB8AC3E}">
        <p14:creationId xmlns:p14="http://schemas.microsoft.com/office/powerpoint/2010/main" val="660772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p:txBody>
          <a:bodyPr/>
          <a:lstStyle/>
          <a:p>
            <a:r>
              <a:rPr lang="en-US" dirty="0"/>
              <a:t>Self attention:</a:t>
            </a:r>
            <a:br>
              <a:rPr lang="en-US" dirty="0"/>
            </a:br>
            <a:br>
              <a:rPr lang="en-US" dirty="0"/>
            </a:br>
            <a:br>
              <a:rPr lang="en-US" dirty="0"/>
            </a:br>
            <a:r>
              <a:rPr lang="en-US" dirty="0"/>
              <a:t>allows to associate “it” with “animal” by allowing the model to look at other positions in the input sentence for clues that can help lead to a better encoding of the word “it”</a:t>
            </a:r>
          </a:p>
        </p:txBody>
      </p:sp>
      <p:sp>
        <p:nvSpPr>
          <p:cNvPr id="4" name="Rectangle 3">
            <a:extLst>
              <a:ext uri="{FF2B5EF4-FFF2-40B4-BE49-F238E27FC236}">
                <a16:creationId xmlns:a16="http://schemas.microsoft.com/office/drawing/2014/main" id="{E6F139B7-E72B-4F4D-88E7-7BD41EA1B768}"/>
              </a:ext>
            </a:extLst>
          </p:cNvPr>
          <p:cNvSpPr/>
          <p:nvPr/>
        </p:nvSpPr>
        <p:spPr>
          <a:xfrm>
            <a:off x="2025410" y="2355334"/>
            <a:ext cx="8898911" cy="523220"/>
          </a:xfrm>
          <a:prstGeom prst="rect">
            <a:avLst/>
          </a:prstGeom>
        </p:spPr>
        <p:txBody>
          <a:bodyPr wrap="none">
            <a:spAutoFit/>
          </a:bodyPr>
          <a:lstStyle/>
          <a:p>
            <a:r>
              <a:rPr lang="en-US" sz="2800" dirty="0">
                <a:highlight>
                  <a:srgbClr val="FFFF00"/>
                </a:highlight>
              </a:rPr>
              <a:t>“The animal didn't cross the street because it was too tired”</a:t>
            </a:r>
          </a:p>
        </p:txBody>
      </p:sp>
    </p:spTree>
    <p:extLst>
      <p:ext uri="{BB962C8B-B14F-4D97-AF65-F5344CB8AC3E}">
        <p14:creationId xmlns:p14="http://schemas.microsoft.com/office/powerpoint/2010/main" val="963788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p:txBody>
          <a:bodyPr/>
          <a:lstStyle/>
          <a:p>
            <a:r>
              <a:rPr lang="en-US" dirty="0"/>
              <a:t>Self attention:</a:t>
            </a:r>
            <a:br>
              <a:rPr lang="en-US" dirty="0"/>
            </a:br>
            <a:br>
              <a:rPr lang="en-US" dirty="0"/>
            </a:br>
            <a:br>
              <a:rPr lang="en-US" dirty="0"/>
            </a:br>
            <a:endParaRPr lang="en-US" dirty="0"/>
          </a:p>
        </p:txBody>
      </p:sp>
      <p:sp>
        <p:nvSpPr>
          <p:cNvPr id="4" name="Rectangle 3">
            <a:extLst>
              <a:ext uri="{FF2B5EF4-FFF2-40B4-BE49-F238E27FC236}">
                <a16:creationId xmlns:a16="http://schemas.microsoft.com/office/drawing/2014/main" id="{E6F139B7-E72B-4F4D-88E7-7BD41EA1B768}"/>
              </a:ext>
            </a:extLst>
          </p:cNvPr>
          <p:cNvSpPr/>
          <p:nvPr/>
        </p:nvSpPr>
        <p:spPr>
          <a:xfrm>
            <a:off x="2025410" y="2355334"/>
            <a:ext cx="8898911" cy="523220"/>
          </a:xfrm>
          <a:prstGeom prst="rect">
            <a:avLst/>
          </a:prstGeom>
        </p:spPr>
        <p:txBody>
          <a:bodyPr wrap="none">
            <a:spAutoFit/>
          </a:bodyPr>
          <a:lstStyle/>
          <a:p>
            <a:r>
              <a:rPr lang="en-US" sz="2800" dirty="0">
                <a:highlight>
                  <a:srgbClr val="FFFF00"/>
                </a:highlight>
              </a:rPr>
              <a:t>“The animal didn't cross the street because it was too tired”</a:t>
            </a:r>
          </a:p>
        </p:txBody>
      </p:sp>
      <p:pic>
        <p:nvPicPr>
          <p:cNvPr id="6" name="Picture 5">
            <a:extLst>
              <a:ext uri="{FF2B5EF4-FFF2-40B4-BE49-F238E27FC236}">
                <a16:creationId xmlns:a16="http://schemas.microsoft.com/office/drawing/2014/main" id="{6F9F5001-87B6-7C4E-8834-AEA19FCE2F07}"/>
              </a:ext>
            </a:extLst>
          </p:cNvPr>
          <p:cNvPicPr>
            <a:picLocks noChangeAspect="1"/>
          </p:cNvPicPr>
          <p:nvPr/>
        </p:nvPicPr>
        <p:blipFill rotWithShape="1">
          <a:blip r:embed="rId2"/>
          <a:srcRect l="24118" t="30000" r="24118" b="9930"/>
          <a:stretch/>
        </p:blipFill>
        <p:spPr>
          <a:xfrm>
            <a:off x="4216400" y="2924704"/>
            <a:ext cx="4197328" cy="3781968"/>
          </a:xfrm>
          <a:prstGeom prst="rect">
            <a:avLst/>
          </a:prstGeom>
        </p:spPr>
      </p:pic>
    </p:spTree>
    <p:extLst>
      <p:ext uri="{BB962C8B-B14F-4D97-AF65-F5344CB8AC3E}">
        <p14:creationId xmlns:p14="http://schemas.microsoft.com/office/powerpoint/2010/main" val="2065989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p:txBody>
          <a:bodyPr/>
          <a:lstStyle/>
          <a:p>
            <a:r>
              <a:rPr lang="en-US" dirty="0"/>
              <a:t>Calculating self attention:</a:t>
            </a:r>
          </a:p>
          <a:p>
            <a:pPr marL="914400" lvl="1" indent="-457200">
              <a:buFont typeface="+mj-lt"/>
              <a:buAutoNum type="arabicPeriod"/>
            </a:pPr>
            <a:r>
              <a:rPr lang="en-US" dirty="0"/>
              <a:t>Create three vectors from each of the encoder’s input vectors:</a:t>
            </a:r>
          </a:p>
          <a:p>
            <a:pPr lvl="2"/>
            <a:r>
              <a:rPr lang="en-US" dirty="0"/>
              <a:t>Query key</a:t>
            </a:r>
          </a:p>
          <a:p>
            <a:pPr lvl="2"/>
            <a:r>
              <a:rPr lang="en-US" dirty="0"/>
              <a:t>Key vector</a:t>
            </a:r>
          </a:p>
          <a:p>
            <a:pPr lvl="2"/>
            <a:r>
              <a:rPr lang="en-US" dirty="0"/>
              <a:t>Value vector</a:t>
            </a:r>
            <a:br>
              <a:rPr lang="en-US" dirty="0"/>
            </a:br>
            <a:br>
              <a:rPr lang="en-US" dirty="0"/>
            </a:br>
            <a:br>
              <a:rPr lang="en-US" dirty="0"/>
            </a:br>
            <a:endParaRPr lang="en-US" dirty="0"/>
          </a:p>
        </p:txBody>
      </p:sp>
      <p:pic>
        <p:nvPicPr>
          <p:cNvPr id="7" name="Picture 6">
            <a:extLst>
              <a:ext uri="{FF2B5EF4-FFF2-40B4-BE49-F238E27FC236}">
                <a16:creationId xmlns:a16="http://schemas.microsoft.com/office/drawing/2014/main" id="{7954F332-FCFC-BF46-A702-283C6360B49B}"/>
              </a:ext>
            </a:extLst>
          </p:cNvPr>
          <p:cNvPicPr>
            <a:picLocks noChangeAspect="1"/>
          </p:cNvPicPr>
          <p:nvPr/>
        </p:nvPicPr>
        <p:blipFill rotWithShape="1">
          <a:blip r:embed="rId2"/>
          <a:srcRect l="5426" t="20000" r="5139" b="9931"/>
          <a:stretch/>
        </p:blipFill>
        <p:spPr>
          <a:xfrm>
            <a:off x="3759200" y="2891455"/>
            <a:ext cx="6223000" cy="3785575"/>
          </a:xfrm>
          <a:prstGeom prst="rect">
            <a:avLst/>
          </a:prstGeom>
        </p:spPr>
      </p:pic>
    </p:spTree>
    <p:extLst>
      <p:ext uri="{BB962C8B-B14F-4D97-AF65-F5344CB8AC3E}">
        <p14:creationId xmlns:p14="http://schemas.microsoft.com/office/powerpoint/2010/main" val="428606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p:txBody>
          <a:bodyPr/>
          <a:lstStyle/>
          <a:p>
            <a:r>
              <a:rPr lang="en-US" dirty="0"/>
              <a:t>Calculating self attention:</a:t>
            </a:r>
          </a:p>
          <a:p>
            <a:pPr marL="914400" lvl="1" indent="-457200">
              <a:buFont typeface="+mj-lt"/>
              <a:buAutoNum type="arabicPeriod"/>
            </a:pPr>
            <a:r>
              <a:rPr lang="en-US" dirty="0"/>
              <a:t>Create three vectors from each of the encoder’s input vectors:</a:t>
            </a:r>
          </a:p>
          <a:p>
            <a:pPr marL="914400" lvl="1" indent="-457200">
              <a:buFont typeface="+mj-lt"/>
              <a:buAutoNum type="arabicPeriod"/>
            </a:pPr>
            <a:r>
              <a:rPr lang="en-US" dirty="0"/>
              <a:t>Use the vectors to compute the attention score</a:t>
            </a:r>
          </a:p>
          <a:p>
            <a:pPr lvl="2"/>
            <a:r>
              <a:rPr lang="en-US" dirty="0"/>
              <a:t>Score each word of the input sentence against the word we’re computing attention for</a:t>
            </a:r>
          </a:p>
          <a:p>
            <a:pPr lvl="2"/>
            <a:r>
              <a:rPr lang="en-US" dirty="0"/>
              <a:t>The score determines how much focus to place on other parts of the input sentence as we encode a word at a certain position</a:t>
            </a:r>
            <a:br>
              <a:rPr lang="en-US" dirty="0"/>
            </a:br>
            <a:br>
              <a:rPr lang="en-US" dirty="0"/>
            </a:br>
            <a:endParaRPr lang="en-US" dirty="0"/>
          </a:p>
        </p:txBody>
      </p:sp>
      <p:pic>
        <p:nvPicPr>
          <p:cNvPr id="8" name="Picture 7">
            <a:extLst>
              <a:ext uri="{FF2B5EF4-FFF2-40B4-BE49-F238E27FC236}">
                <a16:creationId xmlns:a16="http://schemas.microsoft.com/office/drawing/2014/main" id="{FE2569BE-9465-6F47-BDAD-DC08DA843307}"/>
              </a:ext>
            </a:extLst>
          </p:cNvPr>
          <p:cNvPicPr>
            <a:picLocks noChangeAspect="1"/>
          </p:cNvPicPr>
          <p:nvPr/>
        </p:nvPicPr>
        <p:blipFill rotWithShape="1">
          <a:blip r:embed="rId2"/>
          <a:srcRect l="6984" t="20371" r="12843" b="7597"/>
          <a:stretch/>
        </p:blipFill>
        <p:spPr>
          <a:xfrm>
            <a:off x="6741042" y="3923489"/>
            <a:ext cx="3827721" cy="2670274"/>
          </a:xfrm>
          <a:prstGeom prst="rect">
            <a:avLst/>
          </a:prstGeom>
        </p:spPr>
      </p:pic>
    </p:spTree>
    <p:extLst>
      <p:ext uri="{BB962C8B-B14F-4D97-AF65-F5344CB8AC3E}">
        <p14:creationId xmlns:p14="http://schemas.microsoft.com/office/powerpoint/2010/main" val="92636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p:txBody>
          <a:bodyPr/>
          <a:lstStyle/>
          <a:p>
            <a:r>
              <a:rPr lang="en-US" dirty="0"/>
              <a:t>Calculating self attention:</a:t>
            </a:r>
          </a:p>
          <a:p>
            <a:pPr marL="914400" lvl="1" indent="-457200">
              <a:buFont typeface="+mj-lt"/>
              <a:buAutoNum type="arabicPeriod"/>
            </a:pPr>
            <a:r>
              <a:rPr lang="en-US" dirty="0"/>
              <a:t>Create three vectors </a:t>
            </a:r>
            <a:br>
              <a:rPr lang="en-US" dirty="0"/>
            </a:br>
            <a:r>
              <a:rPr lang="en-US" dirty="0"/>
              <a:t>from each of the </a:t>
            </a:r>
            <a:br>
              <a:rPr lang="en-US" dirty="0"/>
            </a:br>
            <a:r>
              <a:rPr lang="en-US" dirty="0"/>
              <a:t>encoder’s input vectors</a:t>
            </a:r>
          </a:p>
          <a:p>
            <a:pPr marL="914400" lvl="1" indent="-457200">
              <a:buFont typeface="+mj-lt"/>
              <a:buAutoNum type="arabicPeriod"/>
            </a:pPr>
            <a:r>
              <a:rPr lang="en-US" dirty="0"/>
              <a:t>Use the vectors to </a:t>
            </a:r>
            <a:br>
              <a:rPr lang="en-US" dirty="0"/>
            </a:br>
            <a:r>
              <a:rPr lang="en-US" dirty="0"/>
              <a:t>compute the attention </a:t>
            </a:r>
            <a:br>
              <a:rPr lang="en-US" dirty="0"/>
            </a:br>
            <a:r>
              <a:rPr lang="en-US" dirty="0"/>
              <a:t>score</a:t>
            </a:r>
          </a:p>
          <a:p>
            <a:pPr marL="914400" lvl="2" indent="0">
              <a:buNone/>
            </a:pPr>
            <a:br>
              <a:rPr lang="en-US" dirty="0"/>
            </a:br>
            <a:br>
              <a:rPr lang="en-US" dirty="0"/>
            </a:br>
            <a:endParaRPr lang="en-US" dirty="0"/>
          </a:p>
        </p:txBody>
      </p:sp>
      <p:pic>
        <p:nvPicPr>
          <p:cNvPr id="4" name="Picture 3">
            <a:extLst>
              <a:ext uri="{FF2B5EF4-FFF2-40B4-BE49-F238E27FC236}">
                <a16:creationId xmlns:a16="http://schemas.microsoft.com/office/drawing/2014/main" id="{16520080-FFA1-2D48-91A6-4007924C1679}"/>
              </a:ext>
            </a:extLst>
          </p:cNvPr>
          <p:cNvPicPr>
            <a:picLocks noChangeAspect="1"/>
          </p:cNvPicPr>
          <p:nvPr/>
        </p:nvPicPr>
        <p:blipFill rotWithShape="1">
          <a:blip r:embed="rId3"/>
          <a:srcRect l="6984" t="20371" r="12843" b="7597"/>
          <a:stretch/>
        </p:blipFill>
        <p:spPr>
          <a:xfrm>
            <a:off x="4915999" y="1521093"/>
            <a:ext cx="7126832" cy="4971782"/>
          </a:xfrm>
          <a:prstGeom prst="rect">
            <a:avLst/>
          </a:prstGeom>
        </p:spPr>
      </p:pic>
    </p:spTree>
    <p:extLst>
      <p:ext uri="{BB962C8B-B14F-4D97-AF65-F5344CB8AC3E}">
        <p14:creationId xmlns:p14="http://schemas.microsoft.com/office/powerpoint/2010/main" val="22808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a:xfrm>
            <a:off x="838200" y="1825624"/>
            <a:ext cx="10515600" cy="6106264"/>
          </a:xfrm>
        </p:spPr>
        <p:txBody>
          <a:bodyPr>
            <a:normAutofit/>
          </a:bodyPr>
          <a:lstStyle/>
          <a:p>
            <a:r>
              <a:rPr lang="en-US" dirty="0"/>
              <a:t>Calculating self attention:</a:t>
            </a:r>
          </a:p>
          <a:p>
            <a:pPr marL="914400" lvl="1" indent="-457200">
              <a:buFont typeface="+mj-lt"/>
              <a:buAutoNum type="arabicPeriod"/>
            </a:pPr>
            <a:r>
              <a:rPr lang="en-US" dirty="0"/>
              <a:t>Create three vectors </a:t>
            </a:r>
            <a:br>
              <a:rPr lang="en-US" dirty="0"/>
            </a:br>
            <a:r>
              <a:rPr lang="en-US" dirty="0"/>
              <a:t>from each of the </a:t>
            </a:r>
            <a:br>
              <a:rPr lang="en-US" dirty="0"/>
            </a:br>
            <a:r>
              <a:rPr lang="en-US" dirty="0"/>
              <a:t>encoder’s input vectors</a:t>
            </a:r>
          </a:p>
          <a:p>
            <a:pPr marL="914400" lvl="1" indent="-457200">
              <a:buFont typeface="+mj-lt"/>
              <a:buAutoNum type="arabicPeriod"/>
            </a:pPr>
            <a:r>
              <a:rPr lang="en-US" dirty="0"/>
              <a:t>Use the vectors to </a:t>
            </a:r>
            <a:br>
              <a:rPr lang="en-US" dirty="0"/>
            </a:br>
            <a:r>
              <a:rPr lang="en-US" dirty="0"/>
              <a:t>compute the attention </a:t>
            </a:r>
            <a:br>
              <a:rPr lang="en-US" dirty="0"/>
            </a:br>
            <a:r>
              <a:rPr lang="en-US" dirty="0"/>
              <a:t>score</a:t>
            </a:r>
          </a:p>
          <a:p>
            <a:pPr marL="914400" lvl="1" indent="-457200">
              <a:buFont typeface="+mj-lt"/>
              <a:buAutoNum type="arabicPeriod"/>
            </a:pPr>
            <a:r>
              <a:rPr lang="en-US" dirty="0"/>
              <a:t>Multiply each value </a:t>
            </a:r>
            <a:br>
              <a:rPr lang="en-US" dirty="0"/>
            </a:br>
            <a:r>
              <a:rPr lang="en-US" dirty="0"/>
              <a:t>vector by the softmax</a:t>
            </a:r>
            <a:br>
              <a:rPr lang="en-US" dirty="0"/>
            </a:br>
            <a:r>
              <a:rPr lang="en-US" dirty="0"/>
              <a:t>score and sum up the</a:t>
            </a:r>
            <a:br>
              <a:rPr lang="en-US" dirty="0"/>
            </a:br>
            <a:r>
              <a:rPr lang="en-US" dirty="0"/>
              <a:t>weighted value vectors</a:t>
            </a:r>
            <a:br>
              <a:rPr lang="en-US" dirty="0"/>
            </a:br>
            <a:r>
              <a:rPr lang="en-US" dirty="0"/>
              <a:t>to produce output</a:t>
            </a:r>
            <a:br>
              <a:rPr lang="en-US" dirty="0"/>
            </a:br>
            <a:r>
              <a:rPr lang="en-US" dirty="0"/>
              <a:t>of the self attention layer</a:t>
            </a:r>
            <a:br>
              <a:rPr lang="en-US" dirty="0"/>
            </a:br>
            <a:r>
              <a:rPr lang="en-US" dirty="0"/>
              <a:t>for this word</a:t>
            </a:r>
          </a:p>
          <a:p>
            <a:pPr marL="914400" lvl="2" indent="0">
              <a:buNone/>
            </a:pPr>
            <a:br>
              <a:rPr lang="en-US" dirty="0"/>
            </a:br>
            <a:br>
              <a:rPr lang="en-US" dirty="0"/>
            </a:br>
            <a:endParaRPr lang="en-US" dirty="0"/>
          </a:p>
        </p:txBody>
      </p:sp>
      <p:pic>
        <p:nvPicPr>
          <p:cNvPr id="6" name="Picture 5">
            <a:extLst>
              <a:ext uri="{FF2B5EF4-FFF2-40B4-BE49-F238E27FC236}">
                <a16:creationId xmlns:a16="http://schemas.microsoft.com/office/drawing/2014/main" id="{AD39750D-C462-5D4D-96CE-B454FB217820}"/>
              </a:ext>
            </a:extLst>
          </p:cNvPr>
          <p:cNvPicPr>
            <a:picLocks noChangeAspect="1"/>
          </p:cNvPicPr>
          <p:nvPr/>
        </p:nvPicPr>
        <p:blipFill rotWithShape="1">
          <a:blip r:embed="rId3"/>
          <a:srcRect l="27209" t="21086" r="27289" b="18450"/>
          <a:stretch/>
        </p:blipFill>
        <p:spPr>
          <a:xfrm>
            <a:off x="6273209" y="1091536"/>
            <a:ext cx="5571460" cy="5748332"/>
          </a:xfrm>
          <a:prstGeom prst="rect">
            <a:avLst/>
          </a:prstGeom>
        </p:spPr>
      </p:pic>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spTree>
    <p:extLst>
      <p:ext uri="{BB962C8B-B14F-4D97-AF65-F5344CB8AC3E}">
        <p14:creationId xmlns:p14="http://schemas.microsoft.com/office/powerpoint/2010/main" val="2068294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a:xfrm>
            <a:off x="838200" y="1825624"/>
            <a:ext cx="10515600" cy="6106264"/>
          </a:xfrm>
        </p:spPr>
        <p:txBody>
          <a:bodyPr>
            <a:normAutofit/>
          </a:bodyPr>
          <a:lstStyle/>
          <a:p>
            <a:r>
              <a:rPr lang="en-US" dirty="0"/>
              <a:t>There are several attention heads</a:t>
            </a:r>
            <a:br>
              <a:rPr lang="en-US" dirty="0"/>
            </a:br>
            <a:r>
              <a:rPr lang="en-US" dirty="0"/>
              <a:t>on each layer</a:t>
            </a:r>
          </a:p>
          <a:p>
            <a:pPr lvl="1"/>
            <a:r>
              <a:rPr lang="en-US" dirty="0"/>
              <a:t>Gives the attention layer </a:t>
            </a:r>
            <a:br>
              <a:rPr lang="en-US" dirty="0"/>
            </a:br>
            <a:r>
              <a:rPr lang="en-US" dirty="0"/>
              <a:t>multiple ”representation </a:t>
            </a:r>
            <a:br>
              <a:rPr lang="en-US" dirty="0"/>
            </a:br>
            <a:r>
              <a:rPr lang="en-US" dirty="0"/>
              <a:t>subspaces”</a:t>
            </a:r>
          </a:p>
          <a:p>
            <a:pPr marL="914400" lvl="2" indent="0">
              <a:buNone/>
            </a:pPr>
            <a:br>
              <a:rPr lang="en-US" dirty="0"/>
            </a:br>
            <a:br>
              <a:rPr lang="en-US" dirty="0"/>
            </a:br>
            <a:endParaRPr lang="en-US" dirty="0"/>
          </a:p>
        </p:txBody>
      </p:sp>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pic>
        <p:nvPicPr>
          <p:cNvPr id="5" name="Picture 4">
            <a:extLst>
              <a:ext uri="{FF2B5EF4-FFF2-40B4-BE49-F238E27FC236}">
                <a16:creationId xmlns:a16="http://schemas.microsoft.com/office/drawing/2014/main" id="{D074923D-A3C8-4F4B-BA5E-2598F3E398A1}"/>
              </a:ext>
            </a:extLst>
          </p:cNvPr>
          <p:cNvPicPr>
            <a:picLocks noChangeAspect="1"/>
          </p:cNvPicPr>
          <p:nvPr/>
        </p:nvPicPr>
        <p:blipFill rotWithShape="1">
          <a:blip r:embed="rId3"/>
          <a:srcRect l="9634" t="21086" r="8991" b="11938"/>
          <a:stretch/>
        </p:blipFill>
        <p:spPr>
          <a:xfrm>
            <a:off x="5086896" y="2211573"/>
            <a:ext cx="6699445" cy="4281302"/>
          </a:xfrm>
          <a:prstGeom prst="rect">
            <a:avLst/>
          </a:prstGeom>
        </p:spPr>
      </p:pic>
    </p:spTree>
    <p:extLst>
      <p:ext uri="{BB962C8B-B14F-4D97-AF65-F5344CB8AC3E}">
        <p14:creationId xmlns:p14="http://schemas.microsoft.com/office/powerpoint/2010/main" val="850472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995C5A-CAAF-C944-97DC-71B475168B40}"/>
              </a:ext>
            </a:extLst>
          </p:cNvPr>
          <p:cNvSpPr>
            <a:spLocks noGrp="1"/>
          </p:cNvSpPr>
          <p:nvPr>
            <p:ph idx="1"/>
          </p:nvPr>
        </p:nvSpPr>
        <p:spPr>
          <a:xfrm>
            <a:off x="838200" y="1825624"/>
            <a:ext cx="10515600" cy="6106264"/>
          </a:xfrm>
        </p:spPr>
        <p:txBody>
          <a:bodyPr>
            <a:normAutofit/>
          </a:bodyPr>
          <a:lstStyle/>
          <a:p>
            <a:r>
              <a:rPr lang="en-US" dirty="0"/>
              <a:t>Encoder summary</a:t>
            </a:r>
          </a:p>
          <a:p>
            <a:pPr marL="914400" lvl="2" indent="0">
              <a:buNone/>
            </a:pPr>
            <a:br>
              <a:rPr lang="en-US" dirty="0"/>
            </a:br>
            <a:br>
              <a:rPr lang="en-US" dirty="0"/>
            </a:br>
            <a:endParaRPr lang="en-US" dirty="0"/>
          </a:p>
        </p:txBody>
      </p:sp>
      <p:sp>
        <p:nvSpPr>
          <p:cNvPr id="2" name="Title 1">
            <a:extLst>
              <a:ext uri="{FF2B5EF4-FFF2-40B4-BE49-F238E27FC236}">
                <a16:creationId xmlns:a16="http://schemas.microsoft.com/office/drawing/2014/main" id="{33C84ECC-6384-1E49-AEBE-12D6702FFA5B}"/>
              </a:ext>
            </a:extLst>
          </p:cNvPr>
          <p:cNvSpPr>
            <a:spLocks noGrp="1"/>
          </p:cNvSpPr>
          <p:nvPr>
            <p:ph type="title"/>
          </p:nvPr>
        </p:nvSpPr>
        <p:spPr/>
        <p:txBody>
          <a:bodyPr/>
          <a:lstStyle/>
          <a:p>
            <a:r>
              <a:rPr lang="en-US" dirty="0"/>
              <a:t>Attention is all You Need</a:t>
            </a:r>
          </a:p>
        </p:txBody>
      </p:sp>
      <p:pic>
        <p:nvPicPr>
          <p:cNvPr id="8" name="Picture 7">
            <a:extLst>
              <a:ext uri="{FF2B5EF4-FFF2-40B4-BE49-F238E27FC236}">
                <a16:creationId xmlns:a16="http://schemas.microsoft.com/office/drawing/2014/main" id="{99F4829C-91B8-D04A-96B0-8AE903B51815}"/>
              </a:ext>
            </a:extLst>
          </p:cNvPr>
          <p:cNvPicPr>
            <a:picLocks noChangeAspect="1"/>
          </p:cNvPicPr>
          <p:nvPr/>
        </p:nvPicPr>
        <p:blipFill rotWithShape="1">
          <a:blip r:embed="rId3"/>
          <a:srcRect l="5540" t="24653" r="5380" b="9147"/>
          <a:stretch/>
        </p:blipFill>
        <p:spPr>
          <a:xfrm>
            <a:off x="2161953" y="2318009"/>
            <a:ext cx="7868093" cy="4539991"/>
          </a:xfrm>
          <a:prstGeom prst="rect">
            <a:avLst/>
          </a:prstGeom>
        </p:spPr>
      </p:pic>
      <p:sp>
        <p:nvSpPr>
          <p:cNvPr id="4" name="Rectangle 3"/>
          <p:cNvSpPr/>
          <p:nvPr/>
        </p:nvSpPr>
        <p:spPr>
          <a:xfrm>
            <a:off x="2962656" y="5413248"/>
            <a:ext cx="1554480" cy="1042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742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260E-20AC-6D48-9B7E-A5D30C2DF667}"/>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1CFB343D-C2FF-F74E-82A5-1B13B1912DAF}"/>
              </a:ext>
            </a:extLst>
          </p:cNvPr>
          <p:cNvSpPr>
            <a:spLocks noGrp="1"/>
          </p:cNvSpPr>
          <p:nvPr>
            <p:ph idx="1"/>
          </p:nvPr>
        </p:nvSpPr>
        <p:spPr/>
        <p:txBody>
          <a:bodyPr/>
          <a:lstStyle/>
          <a:p>
            <a:r>
              <a:rPr lang="en-US" dirty="0"/>
              <a:t>Positional encoding:</a:t>
            </a:r>
          </a:p>
          <a:p>
            <a:pPr lvl="1"/>
            <a:r>
              <a:rPr lang="en-US" dirty="0"/>
              <a:t>To account for the order of the words in the input sequence</a:t>
            </a:r>
          </a:p>
          <a:p>
            <a:pPr lvl="1"/>
            <a:r>
              <a:rPr lang="en-US" dirty="0"/>
              <a:t>Add a vector to each input embedding, the vector follows a specific pattern that helps the model determine the position of each word/distance between words in the sequence</a:t>
            </a:r>
          </a:p>
        </p:txBody>
      </p:sp>
    </p:spTree>
    <p:extLst>
      <p:ext uri="{BB962C8B-B14F-4D97-AF65-F5344CB8AC3E}">
        <p14:creationId xmlns:p14="http://schemas.microsoft.com/office/powerpoint/2010/main" val="144951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260E-20AC-6D48-9B7E-A5D30C2DF667}"/>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1CFB343D-C2FF-F74E-82A5-1B13B1912DAF}"/>
              </a:ext>
            </a:extLst>
          </p:cNvPr>
          <p:cNvSpPr>
            <a:spLocks noGrp="1"/>
          </p:cNvSpPr>
          <p:nvPr>
            <p:ph idx="1"/>
          </p:nvPr>
        </p:nvSpPr>
        <p:spPr/>
        <p:txBody>
          <a:bodyPr/>
          <a:lstStyle/>
          <a:p>
            <a:r>
              <a:rPr lang="en-US" dirty="0"/>
              <a:t>Positional encoding:</a:t>
            </a:r>
          </a:p>
        </p:txBody>
      </p:sp>
      <p:pic>
        <p:nvPicPr>
          <p:cNvPr id="5" name="Picture 4">
            <a:extLst>
              <a:ext uri="{FF2B5EF4-FFF2-40B4-BE49-F238E27FC236}">
                <a16:creationId xmlns:a16="http://schemas.microsoft.com/office/drawing/2014/main" id="{08429536-9D17-5E4A-AA75-7ACFD381245D}"/>
              </a:ext>
            </a:extLst>
          </p:cNvPr>
          <p:cNvPicPr>
            <a:picLocks noChangeAspect="1"/>
          </p:cNvPicPr>
          <p:nvPr/>
        </p:nvPicPr>
        <p:blipFill rotWithShape="1">
          <a:blip r:embed="rId2"/>
          <a:srcRect l="15988" t="24653" r="16585" b="11898"/>
          <a:stretch/>
        </p:blipFill>
        <p:spPr>
          <a:xfrm>
            <a:off x="4196315" y="1825625"/>
            <a:ext cx="7995685" cy="4351338"/>
          </a:xfrm>
          <a:prstGeom prst="rect">
            <a:avLst/>
          </a:prstGeom>
        </p:spPr>
      </p:pic>
    </p:spTree>
    <p:extLst>
      <p:ext uri="{BB962C8B-B14F-4D97-AF65-F5344CB8AC3E}">
        <p14:creationId xmlns:p14="http://schemas.microsoft.com/office/powerpoint/2010/main" val="958413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260E-20AC-6D48-9B7E-A5D30C2DF667}"/>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1CFB343D-C2FF-F74E-82A5-1B13B1912DAF}"/>
              </a:ext>
            </a:extLst>
          </p:cNvPr>
          <p:cNvSpPr>
            <a:spLocks noGrp="1"/>
          </p:cNvSpPr>
          <p:nvPr>
            <p:ph idx="1"/>
          </p:nvPr>
        </p:nvSpPr>
        <p:spPr/>
        <p:txBody>
          <a:bodyPr/>
          <a:lstStyle/>
          <a:p>
            <a:r>
              <a:rPr lang="en-US" dirty="0"/>
              <a:t>Positional encoding:</a:t>
            </a:r>
          </a:p>
        </p:txBody>
      </p:sp>
      <p:pic>
        <p:nvPicPr>
          <p:cNvPr id="6" name="Picture 5">
            <a:extLst>
              <a:ext uri="{FF2B5EF4-FFF2-40B4-BE49-F238E27FC236}">
                <a16:creationId xmlns:a16="http://schemas.microsoft.com/office/drawing/2014/main" id="{6291C80C-FFC0-9A41-9E64-BE300AE8CDB1}"/>
              </a:ext>
            </a:extLst>
          </p:cNvPr>
          <p:cNvPicPr>
            <a:picLocks noChangeAspect="1"/>
          </p:cNvPicPr>
          <p:nvPr/>
        </p:nvPicPr>
        <p:blipFill rotWithShape="1">
          <a:blip r:embed="rId2"/>
          <a:srcRect l="15450" t="19535" r="17302" b="7753"/>
          <a:stretch/>
        </p:blipFill>
        <p:spPr>
          <a:xfrm>
            <a:off x="4068724" y="1690688"/>
            <a:ext cx="7974420" cy="4986559"/>
          </a:xfrm>
          <a:prstGeom prst="rect">
            <a:avLst/>
          </a:prstGeom>
        </p:spPr>
      </p:pic>
    </p:spTree>
    <p:extLst>
      <p:ext uri="{BB962C8B-B14F-4D97-AF65-F5344CB8AC3E}">
        <p14:creationId xmlns:p14="http://schemas.microsoft.com/office/powerpoint/2010/main" val="1924778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AA124-8C5E-624D-8A93-D53AF281F64B}"/>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614717F7-6DD0-5B4B-BD8F-BCA629F63D6A}"/>
              </a:ext>
            </a:extLst>
          </p:cNvPr>
          <p:cNvSpPr>
            <a:spLocks noGrp="1"/>
          </p:cNvSpPr>
          <p:nvPr>
            <p:ph idx="1"/>
          </p:nvPr>
        </p:nvSpPr>
        <p:spPr/>
        <p:txBody>
          <a:bodyPr/>
          <a:lstStyle/>
          <a:p>
            <a:r>
              <a:rPr lang="en-US" dirty="0"/>
              <a:t>Each encoder has a residual </a:t>
            </a:r>
            <a:br>
              <a:rPr lang="en-US" dirty="0"/>
            </a:br>
            <a:r>
              <a:rPr lang="en-US" dirty="0"/>
              <a:t>connection followed by a </a:t>
            </a:r>
            <a:br>
              <a:rPr lang="en-US" dirty="0"/>
            </a:br>
            <a:r>
              <a:rPr lang="en-US" dirty="0"/>
              <a:t>layer-normalization step</a:t>
            </a:r>
          </a:p>
        </p:txBody>
      </p:sp>
      <p:pic>
        <p:nvPicPr>
          <p:cNvPr id="5" name="Picture 4">
            <a:extLst>
              <a:ext uri="{FF2B5EF4-FFF2-40B4-BE49-F238E27FC236}">
                <a16:creationId xmlns:a16="http://schemas.microsoft.com/office/drawing/2014/main" id="{4088B052-0F4A-DB41-BC48-E87275FB0ED5}"/>
              </a:ext>
            </a:extLst>
          </p:cNvPr>
          <p:cNvPicPr>
            <a:picLocks noChangeAspect="1"/>
          </p:cNvPicPr>
          <p:nvPr/>
        </p:nvPicPr>
        <p:blipFill rotWithShape="1">
          <a:blip r:embed="rId2"/>
          <a:srcRect l="24954" t="18914" r="25372" b="7597"/>
          <a:stretch/>
        </p:blipFill>
        <p:spPr>
          <a:xfrm>
            <a:off x="5635256" y="1137130"/>
            <a:ext cx="5890437" cy="5039833"/>
          </a:xfrm>
          <a:prstGeom prst="rect">
            <a:avLst/>
          </a:prstGeom>
        </p:spPr>
      </p:pic>
    </p:spTree>
    <p:extLst>
      <p:ext uri="{BB962C8B-B14F-4D97-AF65-F5344CB8AC3E}">
        <p14:creationId xmlns:p14="http://schemas.microsoft.com/office/powerpoint/2010/main" val="65582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AA124-8C5E-624D-8A93-D53AF281F64B}"/>
              </a:ext>
            </a:extLst>
          </p:cNvPr>
          <p:cNvSpPr>
            <a:spLocks noGrp="1"/>
          </p:cNvSpPr>
          <p:nvPr>
            <p:ph type="title"/>
          </p:nvPr>
        </p:nvSpPr>
        <p:spPr/>
        <p:txBody>
          <a:bodyPr/>
          <a:lstStyle/>
          <a:p>
            <a:r>
              <a:rPr lang="en-US" dirty="0"/>
              <a:t>Residuals</a:t>
            </a:r>
          </a:p>
        </p:txBody>
      </p:sp>
      <p:sp>
        <p:nvSpPr>
          <p:cNvPr id="3" name="Content Placeholder 2">
            <a:extLst>
              <a:ext uri="{FF2B5EF4-FFF2-40B4-BE49-F238E27FC236}">
                <a16:creationId xmlns:a16="http://schemas.microsoft.com/office/drawing/2014/main" id="{614717F7-6DD0-5B4B-BD8F-BCA629F63D6A}"/>
              </a:ext>
            </a:extLst>
          </p:cNvPr>
          <p:cNvSpPr>
            <a:spLocks noGrp="1"/>
          </p:cNvSpPr>
          <p:nvPr>
            <p:ph idx="1"/>
          </p:nvPr>
        </p:nvSpPr>
        <p:spPr/>
        <p:txBody>
          <a:bodyPr/>
          <a:lstStyle/>
          <a:p>
            <a:r>
              <a:rPr lang="en-US" dirty="0"/>
              <a:t>Goes for </a:t>
            </a:r>
            <a:br>
              <a:rPr lang="en-US" dirty="0"/>
            </a:br>
            <a:r>
              <a:rPr lang="en-US" dirty="0"/>
              <a:t>decoders as well</a:t>
            </a:r>
          </a:p>
        </p:txBody>
      </p:sp>
      <p:pic>
        <p:nvPicPr>
          <p:cNvPr id="6" name="Picture 5">
            <a:extLst>
              <a:ext uri="{FF2B5EF4-FFF2-40B4-BE49-F238E27FC236}">
                <a16:creationId xmlns:a16="http://schemas.microsoft.com/office/drawing/2014/main" id="{AC3FFA7A-957F-4A4E-A85A-1E423F870FF5}"/>
              </a:ext>
            </a:extLst>
          </p:cNvPr>
          <p:cNvPicPr>
            <a:picLocks noChangeAspect="1"/>
          </p:cNvPicPr>
          <p:nvPr/>
        </p:nvPicPr>
        <p:blipFill rotWithShape="1">
          <a:blip r:embed="rId2"/>
          <a:srcRect l="17422" t="28837" r="16047" b="6994"/>
          <a:stretch/>
        </p:blipFill>
        <p:spPr>
          <a:xfrm>
            <a:off x="3769029" y="1690688"/>
            <a:ext cx="7889358" cy="4400729"/>
          </a:xfrm>
          <a:prstGeom prst="rect">
            <a:avLst/>
          </a:prstGeom>
        </p:spPr>
      </p:pic>
    </p:spTree>
    <p:extLst>
      <p:ext uri="{BB962C8B-B14F-4D97-AF65-F5344CB8AC3E}">
        <p14:creationId xmlns:p14="http://schemas.microsoft.com/office/powerpoint/2010/main" val="591075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F7B0D-7A09-C143-A655-C8497722B6EF}"/>
              </a:ext>
            </a:extLst>
          </p:cNvPr>
          <p:cNvSpPr>
            <a:spLocks noGrp="1"/>
          </p:cNvSpPr>
          <p:nvPr>
            <p:ph type="title"/>
          </p:nvPr>
        </p:nvSpPr>
        <p:spPr/>
        <p:txBody>
          <a:bodyPr/>
          <a:lstStyle/>
          <a:p>
            <a:r>
              <a:rPr lang="en-US" dirty="0"/>
              <a:t>Encoder-Decoder</a:t>
            </a:r>
          </a:p>
        </p:txBody>
      </p:sp>
      <p:pic>
        <p:nvPicPr>
          <p:cNvPr id="5" name="Content Placeholder 4">
            <a:extLst>
              <a:ext uri="{FF2B5EF4-FFF2-40B4-BE49-F238E27FC236}">
                <a16:creationId xmlns:a16="http://schemas.microsoft.com/office/drawing/2014/main" id="{A56C891D-C369-D545-BACF-C49632CB54C5}"/>
              </a:ext>
            </a:extLst>
          </p:cNvPr>
          <p:cNvPicPr>
            <a:picLocks noGrp="1" noChangeAspect="1"/>
          </p:cNvPicPr>
          <p:nvPr>
            <p:ph idx="1"/>
          </p:nvPr>
        </p:nvPicPr>
        <p:blipFill>
          <a:blip r:embed="rId2"/>
          <a:stretch>
            <a:fillRect/>
          </a:stretch>
        </p:blipFill>
        <p:spPr>
          <a:xfrm>
            <a:off x="1292087" y="1333026"/>
            <a:ext cx="9660835" cy="5307414"/>
          </a:xfrm>
        </p:spPr>
      </p:pic>
    </p:spTree>
    <p:extLst>
      <p:ext uri="{BB962C8B-B14F-4D97-AF65-F5344CB8AC3E}">
        <p14:creationId xmlns:p14="http://schemas.microsoft.com/office/powerpoint/2010/main" val="2101069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8552-174F-9149-9CB4-39F6109F5BFF}"/>
              </a:ext>
            </a:extLst>
          </p:cNvPr>
          <p:cNvSpPr>
            <a:spLocks noGrp="1"/>
          </p:cNvSpPr>
          <p:nvPr>
            <p:ph type="title"/>
          </p:nvPr>
        </p:nvSpPr>
        <p:spPr/>
        <p:txBody>
          <a:bodyPr/>
          <a:lstStyle/>
          <a:p>
            <a:r>
              <a:rPr lang="en-US" dirty="0"/>
              <a:t>Encoder-Decoder</a:t>
            </a:r>
          </a:p>
        </p:txBody>
      </p:sp>
      <p:sp>
        <p:nvSpPr>
          <p:cNvPr id="3" name="Content Placeholder 2">
            <a:extLst>
              <a:ext uri="{FF2B5EF4-FFF2-40B4-BE49-F238E27FC236}">
                <a16:creationId xmlns:a16="http://schemas.microsoft.com/office/drawing/2014/main" id="{24B11FF1-D37D-C649-BDE5-0667DD2BF438}"/>
              </a:ext>
            </a:extLst>
          </p:cNvPr>
          <p:cNvSpPr>
            <a:spLocks noGrp="1"/>
          </p:cNvSpPr>
          <p:nvPr>
            <p:ph idx="1"/>
          </p:nvPr>
        </p:nvSpPr>
        <p:spPr>
          <a:xfrm>
            <a:off x="838200" y="1825624"/>
            <a:ext cx="10515600" cy="5032375"/>
          </a:xfrm>
        </p:spPr>
        <p:txBody>
          <a:bodyPr>
            <a:normAutofit/>
          </a:bodyPr>
          <a:lstStyle/>
          <a:p>
            <a:r>
              <a:rPr lang="en-US" dirty="0"/>
              <a:t>The process repeats</a:t>
            </a:r>
          </a:p>
          <a:p>
            <a:pPr lvl="1"/>
            <a:r>
              <a:rPr lang="en-US" dirty="0"/>
              <a:t>Output of each step</a:t>
            </a:r>
            <a:br>
              <a:rPr lang="en-US" dirty="0"/>
            </a:br>
            <a:r>
              <a:rPr lang="en-US" dirty="0"/>
              <a:t>is fed to the bottom</a:t>
            </a:r>
            <a:br>
              <a:rPr lang="en-US" dirty="0"/>
            </a:br>
            <a:r>
              <a:rPr lang="en-US" dirty="0"/>
              <a:t>decoder in the next</a:t>
            </a:r>
            <a:br>
              <a:rPr lang="en-US" dirty="0"/>
            </a:br>
            <a:r>
              <a:rPr lang="en-US" dirty="0"/>
              <a:t>time step</a:t>
            </a:r>
          </a:p>
          <a:p>
            <a:pPr lvl="1"/>
            <a:r>
              <a:rPr lang="en-US" dirty="0"/>
              <a:t>Self-attention layer</a:t>
            </a:r>
            <a:br>
              <a:rPr lang="en-US" dirty="0"/>
            </a:br>
            <a:r>
              <a:rPr lang="en-US" dirty="0"/>
              <a:t>only attends to</a:t>
            </a:r>
            <a:br>
              <a:rPr lang="en-US" dirty="0"/>
            </a:br>
            <a:r>
              <a:rPr lang="en-US" dirty="0"/>
              <a:t>earlier positions</a:t>
            </a:r>
            <a:br>
              <a:rPr lang="en-US" dirty="0"/>
            </a:br>
            <a:r>
              <a:rPr lang="en-US" dirty="0"/>
              <a:t>in the input </a:t>
            </a:r>
          </a:p>
          <a:p>
            <a:pPr lvl="1"/>
            <a:r>
              <a:rPr lang="en-US" dirty="0"/>
              <a:t>Encoder-Decoder</a:t>
            </a:r>
            <a:br>
              <a:rPr lang="en-US" dirty="0"/>
            </a:br>
            <a:r>
              <a:rPr lang="en-US" dirty="0"/>
              <a:t>attention creates only</a:t>
            </a:r>
            <a:br>
              <a:rPr lang="en-US" dirty="0"/>
            </a:br>
            <a:r>
              <a:rPr lang="en-US" dirty="0"/>
              <a:t>Queries matrix from</a:t>
            </a:r>
            <a:br>
              <a:rPr lang="en-US" dirty="0"/>
            </a:br>
            <a:r>
              <a:rPr lang="en-US" dirty="0"/>
              <a:t>the layer below</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5029" t="11999" r="22643" b="36534"/>
          <a:stretch/>
        </p:blipFill>
        <p:spPr>
          <a:xfrm>
            <a:off x="4389120" y="1738599"/>
            <a:ext cx="7461504" cy="4514326"/>
          </a:xfrm>
          <a:prstGeom prst="rect">
            <a:avLst/>
          </a:prstGeom>
        </p:spPr>
      </p:pic>
    </p:spTree>
    <p:extLst>
      <p:ext uri="{BB962C8B-B14F-4D97-AF65-F5344CB8AC3E}">
        <p14:creationId xmlns:p14="http://schemas.microsoft.com/office/powerpoint/2010/main" val="1603899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1234-0146-984D-8F4F-7E7068E2349B}"/>
              </a:ext>
            </a:extLst>
          </p:cNvPr>
          <p:cNvSpPr>
            <a:spLocks noGrp="1"/>
          </p:cNvSpPr>
          <p:nvPr>
            <p:ph type="title"/>
          </p:nvPr>
        </p:nvSpPr>
        <p:spPr/>
        <p:txBody>
          <a:bodyPr/>
          <a:lstStyle/>
          <a:p>
            <a:r>
              <a:rPr lang="en-US" dirty="0"/>
              <a:t>Final Decoder Layer</a:t>
            </a:r>
          </a:p>
        </p:txBody>
      </p:sp>
      <p:sp>
        <p:nvSpPr>
          <p:cNvPr id="3" name="Content Placeholder 2">
            <a:extLst>
              <a:ext uri="{FF2B5EF4-FFF2-40B4-BE49-F238E27FC236}">
                <a16:creationId xmlns:a16="http://schemas.microsoft.com/office/drawing/2014/main" id="{4FC7CABB-6611-F145-AC29-2F716C8EC022}"/>
              </a:ext>
            </a:extLst>
          </p:cNvPr>
          <p:cNvSpPr>
            <a:spLocks noGrp="1"/>
          </p:cNvSpPr>
          <p:nvPr>
            <p:ph idx="1"/>
          </p:nvPr>
        </p:nvSpPr>
        <p:spPr/>
        <p:txBody>
          <a:bodyPr/>
          <a:lstStyle/>
          <a:p>
            <a:r>
              <a:rPr lang="en-US" dirty="0"/>
              <a:t>Output layer is turned into an output word</a:t>
            </a:r>
          </a:p>
        </p:txBody>
      </p:sp>
      <p:pic>
        <p:nvPicPr>
          <p:cNvPr id="5" name="Picture 4">
            <a:extLst>
              <a:ext uri="{FF2B5EF4-FFF2-40B4-BE49-F238E27FC236}">
                <a16:creationId xmlns:a16="http://schemas.microsoft.com/office/drawing/2014/main" id="{BD84433A-241D-9342-A01D-C4F79CC1F314}"/>
              </a:ext>
            </a:extLst>
          </p:cNvPr>
          <p:cNvPicPr>
            <a:picLocks noChangeAspect="1"/>
          </p:cNvPicPr>
          <p:nvPr/>
        </p:nvPicPr>
        <p:blipFill rotWithShape="1">
          <a:blip r:embed="rId2"/>
          <a:srcRect l="18876" t="20579" r="18932" b="12464"/>
          <a:stretch/>
        </p:blipFill>
        <p:spPr>
          <a:xfrm>
            <a:off x="2428461" y="2484782"/>
            <a:ext cx="6437239" cy="4008093"/>
          </a:xfrm>
          <a:prstGeom prst="rect">
            <a:avLst/>
          </a:prstGeom>
        </p:spPr>
      </p:pic>
      <p:sp>
        <p:nvSpPr>
          <p:cNvPr id="6" name="TextBox 5">
            <a:extLst>
              <a:ext uri="{FF2B5EF4-FFF2-40B4-BE49-F238E27FC236}">
                <a16:creationId xmlns:a16="http://schemas.microsoft.com/office/drawing/2014/main" id="{C7362E9B-5FFE-A649-BB21-7390BFF12E93}"/>
              </a:ext>
            </a:extLst>
          </p:cNvPr>
          <p:cNvSpPr txBox="1"/>
          <p:nvPr/>
        </p:nvSpPr>
        <p:spPr>
          <a:xfrm>
            <a:off x="8418614" y="3816628"/>
            <a:ext cx="3382273" cy="369332"/>
          </a:xfrm>
          <a:prstGeom prst="rect">
            <a:avLst/>
          </a:prstGeom>
          <a:noFill/>
        </p:spPr>
        <p:txBody>
          <a:bodyPr wrap="none" rtlCol="0">
            <a:spAutoFit/>
          </a:bodyPr>
          <a:lstStyle/>
          <a:p>
            <a:r>
              <a:rPr lang="en-US" dirty="0"/>
              <a:t>Probablity distribution over words</a:t>
            </a:r>
          </a:p>
        </p:txBody>
      </p:sp>
    </p:spTree>
    <p:extLst>
      <p:ext uri="{BB962C8B-B14F-4D97-AF65-F5344CB8AC3E}">
        <p14:creationId xmlns:p14="http://schemas.microsoft.com/office/powerpoint/2010/main" val="1517218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1234-0146-984D-8F4F-7E7068E2349B}"/>
              </a:ext>
            </a:extLst>
          </p:cNvPr>
          <p:cNvSpPr>
            <a:spLocks noGrp="1"/>
          </p:cNvSpPr>
          <p:nvPr>
            <p:ph type="title"/>
          </p:nvPr>
        </p:nvSpPr>
        <p:spPr/>
        <p:txBody>
          <a:bodyPr/>
          <a:lstStyle/>
          <a:p>
            <a:r>
              <a:rPr lang="en-US" dirty="0"/>
              <a:t>Final Decoder Layer</a:t>
            </a:r>
          </a:p>
        </p:txBody>
      </p:sp>
      <p:sp>
        <p:nvSpPr>
          <p:cNvPr id="3" name="Content Placeholder 2">
            <a:extLst>
              <a:ext uri="{FF2B5EF4-FFF2-40B4-BE49-F238E27FC236}">
                <a16:creationId xmlns:a16="http://schemas.microsoft.com/office/drawing/2014/main" id="{4FC7CABB-6611-F145-AC29-2F716C8EC022}"/>
              </a:ext>
            </a:extLst>
          </p:cNvPr>
          <p:cNvSpPr>
            <a:spLocks noGrp="1"/>
          </p:cNvSpPr>
          <p:nvPr>
            <p:ph idx="1"/>
          </p:nvPr>
        </p:nvSpPr>
        <p:spPr/>
        <p:txBody>
          <a:bodyPr/>
          <a:lstStyle/>
          <a:p>
            <a:r>
              <a:rPr lang="en-US" dirty="0"/>
              <a:t>Output layer is turned into an output word</a:t>
            </a:r>
          </a:p>
        </p:txBody>
      </p:sp>
      <p:sp>
        <p:nvSpPr>
          <p:cNvPr id="6" name="TextBox 5">
            <a:extLst>
              <a:ext uri="{FF2B5EF4-FFF2-40B4-BE49-F238E27FC236}">
                <a16:creationId xmlns:a16="http://schemas.microsoft.com/office/drawing/2014/main" id="{C7362E9B-5FFE-A649-BB21-7390BFF12E93}"/>
              </a:ext>
            </a:extLst>
          </p:cNvPr>
          <p:cNvSpPr txBox="1"/>
          <p:nvPr/>
        </p:nvSpPr>
        <p:spPr>
          <a:xfrm>
            <a:off x="3160143" y="2377560"/>
            <a:ext cx="4345870" cy="369332"/>
          </a:xfrm>
          <a:prstGeom prst="rect">
            <a:avLst/>
          </a:prstGeom>
          <a:noFill/>
        </p:spPr>
        <p:txBody>
          <a:bodyPr wrap="none" rtlCol="0">
            <a:spAutoFit/>
          </a:bodyPr>
          <a:lstStyle/>
          <a:p>
            <a:r>
              <a:rPr lang="en-US" dirty="0"/>
              <a:t>Compare probability distribution over words</a:t>
            </a:r>
          </a:p>
        </p:txBody>
      </p:sp>
      <p:pic>
        <p:nvPicPr>
          <p:cNvPr id="7" name="Picture 6">
            <a:extLst>
              <a:ext uri="{FF2B5EF4-FFF2-40B4-BE49-F238E27FC236}">
                <a16:creationId xmlns:a16="http://schemas.microsoft.com/office/drawing/2014/main" id="{FD943405-B288-CC4B-9AEB-155215E05C13}"/>
              </a:ext>
            </a:extLst>
          </p:cNvPr>
          <p:cNvPicPr>
            <a:picLocks noChangeAspect="1"/>
          </p:cNvPicPr>
          <p:nvPr/>
        </p:nvPicPr>
        <p:blipFill rotWithShape="1">
          <a:blip r:embed="rId3"/>
          <a:srcRect l="28431" t="24652" r="27481" b="18841"/>
          <a:stretch/>
        </p:blipFill>
        <p:spPr>
          <a:xfrm>
            <a:off x="546152" y="2814360"/>
            <a:ext cx="5227983" cy="3875225"/>
          </a:xfrm>
          <a:prstGeom prst="rect">
            <a:avLst/>
          </a:prstGeom>
        </p:spPr>
      </p:pic>
      <p:pic>
        <p:nvPicPr>
          <p:cNvPr id="9" name="Picture 8">
            <a:extLst>
              <a:ext uri="{FF2B5EF4-FFF2-40B4-BE49-F238E27FC236}">
                <a16:creationId xmlns:a16="http://schemas.microsoft.com/office/drawing/2014/main" id="{4B3175CF-64E9-4E44-A080-E448E6F307E4}"/>
              </a:ext>
            </a:extLst>
          </p:cNvPr>
          <p:cNvPicPr>
            <a:picLocks noChangeAspect="1"/>
          </p:cNvPicPr>
          <p:nvPr/>
        </p:nvPicPr>
        <p:blipFill rotWithShape="1">
          <a:blip r:embed="rId4"/>
          <a:srcRect l="27761" t="22609" r="34186" b="20290"/>
          <a:stretch/>
        </p:blipFill>
        <p:spPr>
          <a:xfrm>
            <a:off x="5657507" y="2773567"/>
            <a:ext cx="4512366" cy="3916018"/>
          </a:xfrm>
          <a:prstGeom prst="rect">
            <a:avLst/>
          </a:prstGeom>
        </p:spPr>
      </p:pic>
    </p:spTree>
    <p:extLst>
      <p:ext uri="{BB962C8B-B14F-4D97-AF65-F5344CB8AC3E}">
        <p14:creationId xmlns:p14="http://schemas.microsoft.com/office/powerpoint/2010/main" val="663193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0424-8C4D-0C43-A307-353049E078FB}"/>
              </a:ext>
            </a:extLst>
          </p:cNvPr>
          <p:cNvSpPr>
            <a:spLocks noGrp="1"/>
          </p:cNvSpPr>
          <p:nvPr>
            <p:ph type="title"/>
          </p:nvPr>
        </p:nvSpPr>
        <p:spPr/>
        <p:txBody>
          <a:bodyPr/>
          <a:lstStyle/>
          <a:p>
            <a:r>
              <a:rPr lang="en-US" dirty="0"/>
              <a:t>Attentional Interfaces</a:t>
            </a:r>
          </a:p>
        </p:txBody>
      </p:sp>
      <p:sp>
        <p:nvSpPr>
          <p:cNvPr id="3" name="Content Placeholder 2">
            <a:extLst>
              <a:ext uri="{FF2B5EF4-FFF2-40B4-BE49-F238E27FC236}">
                <a16:creationId xmlns:a16="http://schemas.microsoft.com/office/drawing/2014/main" id="{0CF17877-AB65-F840-9CEA-07D28E2D7512}"/>
              </a:ext>
            </a:extLst>
          </p:cNvPr>
          <p:cNvSpPr>
            <a:spLocks noGrp="1"/>
          </p:cNvSpPr>
          <p:nvPr>
            <p:ph idx="1"/>
          </p:nvPr>
        </p:nvSpPr>
        <p:spPr/>
        <p:txBody>
          <a:bodyPr/>
          <a:lstStyle/>
          <a:p>
            <a:r>
              <a:rPr lang="en-US" dirty="0"/>
              <a:t>When translating, pay attention to the word currently translated</a:t>
            </a:r>
          </a:p>
          <a:p>
            <a:r>
              <a:rPr lang="en-US" dirty="0"/>
              <a:t>Attention == focusing on part of a subset of the given information</a:t>
            </a:r>
          </a:p>
          <a:p>
            <a:pPr marL="0" indent="0">
              <a:buNone/>
            </a:pPr>
            <a:endParaRPr lang="en-US" dirty="0"/>
          </a:p>
        </p:txBody>
      </p:sp>
      <p:pic>
        <p:nvPicPr>
          <p:cNvPr id="5" name="Picture 4">
            <a:extLst>
              <a:ext uri="{FF2B5EF4-FFF2-40B4-BE49-F238E27FC236}">
                <a16:creationId xmlns:a16="http://schemas.microsoft.com/office/drawing/2014/main" id="{740B88CC-63A9-6142-B92B-A06292548D0F}"/>
              </a:ext>
            </a:extLst>
          </p:cNvPr>
          <p:cNvPicPr>
            <a:picLocks noChangeAspect="1"/>
          </p:cNvPicPr>
          <p:nvPr/>
        </p:nvPicPr>
        <p:blipFill rotWithShape="1">
          <a:blip r:embed="rId2"/>
          <a:srcRect l="28789" t="32593" r="28788" b="21185"/>
          <a:stretch/>
        </p:blipFill>
        <p:spPr>
          <a:xfrm>
            <a:off x="2905760" y="2955535"/>
            <a:ext cx="5953760" cy="3902465"/>
          </a:xfrm>
          <a:prstGeom prst="rect">
            <a:avLst/>
          </a:prstGeom>
        </p:spPr>
      </p:pic>
    </p:spTree>
    <p:extLst>
      <p:ext uri="{BB962C8B-B14F-4D97-AF65-F5344CB8AC3E}">
        <p14:creationId xmlns:p14="http://schemas.microsoft.com/office/powerpoint/2010/main" val="425262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76CA-70F3-5E44-9B4A-0B73E1634FD3}"/>
              </a:ext>
            </a:extLst>
          </p:cNvPr>
          <p:cNvSpPr>
            <a:spLocks noGrp="1"/>
          </p:cNvSpPr>
          <p:nvPr>
            <p:ph type="title"/>
          </p:nvPr>
        </p:nvSpPr>
        <p:spPr/>
        <p:txBody>
          <a:bodyPr/>
          <a:lstStyle/>
          <a:p>
            <a:r>
              <a:rPr lang="en-US" dirty="0"/>
              <a:t>Word and Sentence Representations</a:t>
            </a:r>
          </a:p>
        </p:txBody>
      </p:sp>
      <p:pic>
        <p:nvPicPr>
          <p:cNvPr id="5" name="Content Placeholder 4">
            <a:extLst>
              <a:ext uri="{FF2B5EF4-FFF2-40B4-BE49-F238E27FC236}">
                <a16:creationId xmlns:a16="http://schemas.microsoft.com/office/drawing/2014/main" id="{FFD8DE1D-4461-3244-9463-AA6DD63408AB}"/>
              </a:ext>
            </a:extLst>
          </p:cNvPr>
          <p:cNvPicPr>
            <a:picLocks noGrp="1" noChangeAspect="1"/>
          </p:cNvPicPr>
          <p:nvPr>
            <p:ph idx="1"/>
          </p:nvPr>
        </p:nvPicPr>
        <p:blipFill rotWithShape="1">
          <a:blip r:embed="rId2"/>
          <a:srcRect l="16534" t="21087" r="17415" b="29118"/>
          <a:stretch/>
        </p:blipFill>
        <p:spPr>
          <a:xfrm>
            <a:off x="1133061" y="1987826"/>
            <a:ext cx="9147099" cy="3988136"/>
          </a:xfrm>
        </p:spPr>
      </p:pic>
      <p:sp>
        <p:nvSpPr>
          <p:cNvPr id="6" name="TextBox 5">
            <a:extLst>
              <a:ext uri="{FF2B5EF4-FFF2-40B4-BE49-F238E27FC236}">
                <a16:creationId xmlns:a16="http://schemas.microsoft.com/office/drawing/2014/main" id="{F93EF570-DFD0-A949-83DF-721CBCBA5C0C}"/>
              </a:ext>
            </a:extLst>
          </p:cNvPr>
          <p:cNvSpPr txBox="1"/>
          <p:nvPr/>
        </p:nvSpPr>
        <p:spPr>
          <a:xfrm>
            <a:off x="7291133" y="1342270"/>
            <a:ext cx="4165371" cy="369332"/>
          </a:xfrm>
          <a:prstGeom prst="rect">
            <a:avLst/>
          </a:prstGeom>
          <a:noFill/>
        </p:spPr>
        <p:txBody>
          <a:bodyPr wrap="none" rtlCol="0">
            <a:spAutoFit/>
          </a:bodyPr>
          <a:lstStyle/>
          <a:p>
            <a:r>
              <a:rPr lang="en-US" dirty="0"/>
              <a:t>http://jalammar.github.io/illustrated-</a:t>
            </a:r>
            <a:r>
              <a:rPr lang="en-US" dirty="0" err="1"/>
              <a:t>bert</a:t>
            </a:r>
            <a:r>
              <a:rPr lang="en-US" dirty="0"/>
              <a:t>/</a:t>
            </a:r>
          </a:p>
        </p:txBody>
      </p:sp>
    </p:spTree>
    <p:extLst>
      <p:ext uri="{BB962C8B-B14F-4D97-AF65-F5344CB8AC3E}">
        <p14:creationId xmlns:p14="http://schemas.microsoft.com/office/powerpoint/2010/main" val="1813442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E215-A79D-B44B-AA18-79373AFB75B5}"/>
              </a:ext>
            </a:extLst>
          </p:cNvPr>
          <p:cNvSpPr>
            <a:spLocks noGrp="1"/>
          </p:cNvSpPr>
          <p:nvPr>
            <p:ph type="title"/>
          </p:nvPr>
        </p:nvSpPr>
        <p:spPr/>
        <p:txBody>
          <a:bodyPr/>
          <a:lstStyle/>
          <a:p>
            <a:r>
              <a:rPr lang="en-US" dirty="0"/>
              <a:t>Milestone</a:t>
            </a:r>
          </a:p>
        </p:txBody>
      </p:sp>
      <p:sp>
        <p:nvSpPr>
          <p:cNvPr id="3" name="Content Placeholder 2">
            <a:extLst>
              <a:ext uri="{FF2B5EF4-FFF2-40B4-BE49-F238E27FC236}">
                <a16:creationId xmlns:a16="http://schemas.microsoft.com/office/drawing/2014/main" id="{22D3CFAA-F5BE-E846-A123-B64D3E7A7A5B}"/>
              </a:ext>
            </a:extLst>
          </p:cNvPr>
          <p:cNvSpPr>
            <a:spLocks noGrp="1"/>
          </p:cNvSpPr>
          <p:nvPr>
            <p:ph idx="1"/>
          </p:nvPr>
        </p:nvSpPr>
        <p:spPr/>
        <p:txBody>
          <a:bodyPr/>
          <a:lstStyle/>
          <a:p>
            <a:r>
              <a:rPr lang="en-US" dirty="0"/>
              <a:t>BERT: </a:t>
            </a:r>
            <a:r>
              <a:rPr lang="en-US" b="1" dirty="0"/>
              <a:t>B</a:t>
            </a:r>
            <a:r>
              <a:rPr lang="en-US" dirty="0"/>
              <a:t>idirectional </a:t>
            </a:r>
            <a:r>
              <a:rPr lang="en-US" b="1" dirty="0"/>
              <a:t>E</a:t>
            </a:r>
            <a:r>
              <a:rPr lang="en-US" dirty="0"/>
              <a:t>ncoder </a:t>
            </a:r>
            <a:r>
              <a:rPr lang="en-US" b="1" dirty="0"/>
              <a:t>R</a:t>
            </a:r>
            <a:r>
              <a:rPr lang="en-US" dirty="0"/>
              <a:t>epresentations from </a:t>
            </a:r>
            <a:r>
              <a:rPr lang="en-US" b="1" dirty="0"/>
              <a:t>T</a:t>
            </a:r>
            <a:r>
              <a:rPr lang="en-US" dirty="0"/>
              <a:t>ransformers</a:t>
            </a:r>
          </a:p>
          <a:p>
            <a:pPr lvl="1"/>
            <a:r>
              <a:rPr lang="en-US" dirty="0"/>
              <a:t>A new method for pre-training language representations</a:t>
            </a:r>
          </a:p>
          <a:p>
            <a:pPr lvl="1"/>
            <a:r>
              <a:rPr lang="en-US" dirty="0"/>
              <a:t>Achieve state-of-the-art results on a wide array of NLP tasks</a:t>
            </a:r>
          </a:p>
          <a:p>
            <a:pPr lvl="1"/>
            <a:r>
              <a:rPr lang="en-US" dirty="0">
                <a:hlinkClick r:id="rId2"/>
              </a:rPr>
              <a:t>https://github.com/google-research/bert</a:t>
            </a:r>
            <a:r>
              <a:rPr lang="en-US" dirty="0"/>
              <a:t> </a:t>
            </a:r>
          </a:p>
          <a:p>
            <a:pPr lvl="1"/>
            <a:r>
              <a:rPr lang="en-US" dirty="0"/>
              <a:t>Enables anyone to use this pre-trained LM and fine tune the representations for their tasks, without needing to train LM model from scratch</a:t>
            </a:r>
          </a:p>
        </p:txBody>
      </p:sp>
    </p:spTree>
    <p:extLst>
      <p:ext uri="{BB962C8B-B14F-4D97-AF65-F5344CB8AC3E}">
        <p14:creationId xmlns:p14="http://schemas.microsoft.com/office/powerpoint/2010/main" val="1436431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70AD-31B6-0647-AD37-380F35160E05}"/>
              </a:ext>
            </a:extLst>
          </p:cNvPr>
          <p:cNvSpPr>
            <a:spLocks noGrp="1"/>
          </p:cNvSpPr>
          <p:nvPr>
            <p:ph type="title"/>
          </p:nvPr>
        </p:nvSpPr>
        <p:spPr/>
        <p:txBody>
          <a:bodyPr/>
          <a:lstStyle/>
          <a:p>
            <a:r>
              <a:rPr lang="en-US" dirty="0"/>
              <a:t>BERT</a:t>
            </a:r>
          </a:p>
        </p:txBody>
      </p:sp>
      <p:pic>
        <p:nvPicPr>
          <p:cNvPr id="5" name="Picture 4">
            <a:extLst>
              <a:ext uri="{FF2B5EF4-FFF2-40B4-BE49-F238E27FC236}">
                <a16:creationId xmlns:a16="http://schemas.microsoft.com/office/drawing/2014/main" id="{8BB4116B-0FA1-F640-B67F-F57011196069}"/>
              </a:ext>
            </a:extLst>
          </p:cNvPr>
          <p:cNvPicPr>
            <a:picLocks noChangeAspect="1"/>
          </p:cNvPicPr>
          <p:nvPr/>
        </p:nvPicPr>
        <p:blipFill rotWithShape="1">
          <a:blip r:embed="rId2"/>
          <a:srcRect l="16529" t="20870" r="16082" b="16812"/>
          <a:stretch/>
        </p:blipFill>
        <p:spPr>
          <a:xfrm>
            <a:off x="838200" y="1431234"/>
            <a:ext cx="10146788" cy="5426766"/>
          </a:xfrm>
          <a:prstGeom prst="rect">
            <a:avLst/>
          </a:prstGeom>
        </p:spPr>
      </p:pic>
    </p:spTree>
    <p:extLst>
      <p:ext uri="{BB962C8B-B14F-4D97-AF65-F5344CB8AC3E}">
        <p14:creationId xmlns:p14="http://schemas.microsoft.com/office/powerpoint/2010/main" val="89951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F501-A0BA-3E47-8ABA-EDEF1347FAC3}"/>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44EAC26F-A99D-F440-8D85-B86E41230144}"/>
              </a:ext>
            </a:extLst>
          </p:cNvPr>
          <p:cNvSpPr>
            <a:spLocks noGrp="1"/>
          </p:cNvSpPr>
          <p:nvPr>
            <p:ph idx="1"/>
          </p:nvPr>
        </p:nvSpPr>
        <p:spPr/>
        <p:txBody>
          <a:bodyPr/>
          <a:lstStyle/>
          <a:p>
            <a:r>
              <a:rPr lang="en-US" dirty="0"/>
              <a:t>Example: sentence classification</a:t>
            </a:r>
          </a:p>
        </p:txBody>
      </p:sp>
      <p:pic>
        <p:nvPicPr>
          <p:cNvPr id="5" name="Picture 4">
            <a:extLst>
              <a:ext uri="{FF2B5EF4-FFF2-40B4-BE49-F238E27FC236}">
                <a16:creationId xmlns:a16="http://schemas.microsoft.com/office/drawing/2014/main" id="{FF1365A4-E99F-8542-8926-6123E6877D1E}"/>
              </a:ext>
            </a:extLst>
          </p:cNvPr>
          <p:cNvPicPr>
            <a:picLocks noChangeAspect="1"/>
          </p:cNvPicPr>
          <p:nvPr/>
        </p:nvPicPr>
        <p:blipFill rotWithShape="1">
          <a:blip r:embed="rId2"/>
          <a:srcRect l="14518" t="21450" r="16753" b="36550"/>
          <a:stretch/>
        </p:blipFill>
        <p:spPr>
          <a:xfrm>
            <a:off x="838200" y="2299529"/>
            <a:ext cx="10971396" cy="3877434"/>
          </a:xfrm>
          <a:prstGeom prst="rect">
            <a:avLst/>
          </a:prstGeom>
        </p:spPr>
      </p:pic>
    </p:spTree>
    <p:extLst>
      <p:ext uri="{BB962C8B-B14F-4D97-AF65-F5344CB8AC3E}">
        <p14:creationId xmlns:p14="http://schemas.microsoft.com/office/powerpoint/2010/main" val="2136058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35EA-C9B3-D04B-888E-B600A742A3D9}"/>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17EFEBF8-3E1A-6F43-B97E-926C1B05D3FA}"/>
              </a:ext>
            </a:extLst>
          </p:cNvPr>
          <p:cNvSpPr>
            <a:spLocks noGrp="1"/>
          </p:cNvSpPr>
          <p:nvPr>
            <p:ph idx="1"/>
          </p:nvPr>
        </p:nvSpPr>
        <p:spPr/>
        <p:txBody>
          <a:bodyPr/>
          <a:lstStyle/>
          <a:p>
            <a:r>
              <a:rPr lang="en-US" dirty="0"/>
              <a:t>Basically, a trained </a:t>
            </a:r>
            <a:br>
              <a:rPr lang="en-US" dirty="0"/>
            </a:br>
            <a:r>
              <a:rPr lang="en-US" dirty="0"/>
              <a:t>Transformed Encoder stack</a:t>
            </a:r>
          </a:p>
          <a:p>
            <a:r>
              <a:rPr lang="en-US" dirty="0"/>
              <a:t>12/24 layers</a:t>
            </a:r>
          </a:p>
          <a:p>
            <a:r>
              <a:rPr lang="en-US" dirty="0"/>
              <a:t>12/16 attention heads per layer</a:t>
            </a:r>
          </a:p>
          <a:p>
            <a:r>
              <a:rPr lang="en-US" dirty="0"/>
              <a:t>768/1024 hidden units in FFNN</a:t>
            </a:r>
          </a:p>
          <a:p>
            <a:r>
              <a:rPr lang="en-US" dirty="0"/>
              <a:t>Initial transformer has:</a:t>
            </a:r>
          </a:p>
          <a:p>
            <a:pPr lvl="1"/>
            <a:r>
              <a:rPr lang="en-US" dirty="0"/>
              <a:t>6 layers</a:t>
            </a:r>
          </a:p>
          <a:p>
            <a:pPr lvl="1"/>
            <a:r>
              <a:rPr lang="en-US" dirty="0"/>
              <a:t>8 attention heads</a:t>
            </a:r>
          </a:p>
          <a:p>
            <a:pPr lvl="1"/>
            <a:r>
              <a:rPr lang="en-US" dirty="0"/>
              <a:t>512 hidden units</a:t>
            </a:r>
          </a:p>
        </p:txBody>
      </p:sp>
      <p:pic>
        <p:nvPicPr>
          <p:cNvPr id="5" name="Picture 4">
            <a:extLst>
              <a:ext uri="{FF2B5EF4-FFF2-40B4-BE49-F238E27FC236}">
                <a16:creationId xmlns:a16="http://schemas.microsoft.com/office/drawing/2014/main" id="{0DA2D840-7E57-AA43-A760-CD9E6C67CD16}"/>
              </a:ext>
            </a:extLst>
          </p:cNvPr>
          <p:cNvPicPr>
            <a:picLocks noChangeAspect="1"/>
          </p:cNvPicPr>
          <p:nvPr/>
        </p:nvPicPr>
        <p:blipFill rotWithShape="1">
          <a:blip r:embed="rId2"/>
          <a:srcRect l="26419" t="19421" r="29996" b="36551"/>
          <a:stretch/>
        </p:blipFill>
        <p:spPr>
          <a:xfrm>
            <a:off x="5923721" y="2234716"/>
            <a:ext cx="6047561" cy="3533156"/>
          </a:xfrm>
          <a:prstGeom prst="rect">
            <a:avLst/>
          </a:prstGeom>
        </p:spPr>
      </p:pic>
    </p:spTree>
    <p:extLst>
      <p:ext uri="{BB962C8B-B14F-4D97-AF65-F5344CB8AC3E}">
        <p14:creationId xmlns:p14="http://schemas.microsoft.com/office/powerpoint/2010/main" val="1248998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0087-72FC-6B48-8517-81DD34DACEB4}"/>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81C5CF8D-5B69-8C40-90E6-BEE2DE010667}"/>
              </a:ext>
            </a:extLst>
          </p:cNvPr>
          <p:cNvSpPr>
            <a:spLocks noGrp="1"/>
          </p:cNvSpPr>
          <p:nvPr>
            <p:ph idx="1"/>
          </p:nvPr>
        </p:nvSpPr>
        <p:spPr/>
        <p:txBody>
          <a:bodyPr/>
          <a:lstStyle/>
          <a:p>
            <a:r>
              <a:rPr lang="en-US" dirty="0"/>
              <a:t>Each position outputs a vector of size hidden_size (768/1024)</a:t>
            </a:r>
          </a:p>
        </p:txBody>
      </p:sp>
      <p:pic>
        <p:nvPicPr>
          <p:cNvPr id="7" name="Picture 6">
            <a:extLst>
              <a:ext uri="{FF2B5EF4-FFF2-40B4-BE49-F238E27FC236}">
                <a16:creationId xmlns:a16="http://schemas.microsoft.com/office/drawing/2014/main" id="{848B05CB-EA50-1E4A-AFB4-308157E2EB48}"/>
              </a:ext>
            </a:extLst>
          </p:cNvPr>
          <p:cNvPicPr>
            <a:picLocks noChangeAspect="1"/>
          </p:cNvPicPr>
          <p:nvPr/>
        </p:nvPicPr>
        <p:blipFill rotWithShape="1">
          <a:blip r:embed="rId2"/>
          <a:srcRect l="25917" t="19130" r="28320" b="32754"/>
          <a:stretch/>
        </p:blipFill>
        <p:spPr>
          <a:xfrm>
            <a:off x="2378764" y="2337404"/>
            <a:ext cx="7434471" cy="4520596"/>
          </a:xfrm>
          <a:prstGeom prst="rect">
            <a:avLst/>
          </a:prstGeom>
        </p:spPr>
      </p:pic>
    </p:spTree>
    <p:extLst>
      <p:ext uri="{BB962C8B-B14F-4D97-AF65-F5344CB8AC3E}">
        <p14:creationId xmlns:p14="http://schemas.microsoft.com/office/powerpoint/2010/main" val="26569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DFDB-6D5D-A542-9892-6A4C867C7412}"/>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5D952F0C-39EE-B44D-9D6D-87C9B7D21707}"/>
              </a:ext>
            </a:extLst>
          </p:cNvPr>
          <p:cNvSpPr>
            <a:spLocks noGrp="1"/>
          </p:cNvSpPr>
          <p:nvPr>
            <p:ph idx="1"/>
          </p:nvPr>
        </p:nvSpPr>
        <p:spPr/>
        <p:txBody>
          <a:bodyPr/>
          <a:lstStyle/>
          <a:p>
            <a:r>
              <a:rPr lang="en-US" dirty="0"/>
              <a:t>The output vector can then be used as the input for a classifier of our choosing</a:t>
            </a:r>
          </a:p>
        </p:txBody>
      </p:sp>
      <p:pic>
        <p:nvPicPr>
          <p:cNvPr id="5" name="Picture 4">
            <a:extLst>
              <a:ext uri="{FF2B5EF4-FFF2-40B4-BE49-F238E27FC236}">
                <a16:creationId xmlns:a16="http://schemas.microsoft.com/office/drawing/2014/main" id="{8D022B2B-2C5E-C849-9BAC-A27263305A13}"/>
              </a:ext>
            </a:extLst>
          </p:cNvPr>
          <p:cNvPicPr>
            <a:picLocks noChangeAspect="1"/>
          </p:cNvPicPr>
          <p:nvPr/>
        </p:nvPicPr>
        <p:blipFill rotWithShape="1">
          <a:blip r:embed="rId2"/>
          <a:srcRect l="20720" t="19420" r="28655" b="17131"/>
          <a:stretch/>
        </p:blipFill>
        <p:spPr>
          <a:xfrm>
            <a:off x="2524539" y="2345633"/>
            <a:ext cx="6003235" cy="4351339"/>
          </a:xfrm>
          <a:prstGeom prst="rect">
            <a:avLst/>
          </a:prstGeom>
        </p:spPr>
      </p:pic>
    </p:spTree>
    <p:extLst>
      <p:ext uri="{BB962C8B-B14F-4D97-AF65-F5344CB8AC3E}">
        <p14:creationId xmlns:p14="http://schemas.microsoft.com/office/powerpoint/2010/main" val="912421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6493-8BC5-0D4D-8114-4B738650C0E5}"/>
              </a:ext>
            </a:extLst>
          </p:cNvPr>
          <p:cNvSpPr>
            <a:spLocks noGrp="1"/>
          </p:cNvSpPr>
          <p:nvPr>
            <p:ph type="title"/>
          </p:nvPr>
        </p:nvSpPr>
        <p:spPr/>
        <p:txBody>
          <a:bodyPr/>
          <a:lstStyle/>
          <a:p>
            <a:r>
              <a:rPr lang="en-US" dirty="0"/>
              <a:t>Context Encoding</a:t>
            </a:r>
          </a:p>
        </p:txBody>
      </p:sp>
      <p:sp>
        <p:nvSpPr>
          <p:cNvPr id="3" name="Content Placeholder 2">
            <a:extLst>
              <a:ext uri="{FF2B5EF4-FFF2-40B4-BE49-F238E27FC236}">
                <a16:creationId xmlns:a16="http://schemas.microsoft.com/office/drawing/2014/main" id="{44CD5154-AB20-DF4D-B186-EAAB45D1FAA8}"/>
              </a:ext>
            </a:extLst>
          </p:cNvPr>
          <p:cNvSpPr>
            <a:spLocks noGrp="1"/>
          </p:cNvSpPr>
          <p:nvPr>
            <p:ph idx="1"/>
          </p:nvPr>
        </p:nvSpPr>
        <p:spPr/>
        <p:txBody>
          <a:bodyPr/>
          <a:lstStyle/>
          <a:p>
            <a:r>
              <a:rPr lang="en-US" dirty="0"/>
              <a:t>Word2vec, Glove don’t really take context into consideration</a:t>
            </a:r>
          </a:p>
          <a:p>
            <a:pPr lvl="1"/>
            <a:r>
              <a:rPr lang="en-US" dirty="0"/>
              <a:t>The word “bank” has the same embedding no-matter what the context</a:t>
            </a:r>
          </a:p>
        </p:txBody>
      </p:sp>
    </p:spTree>
    <p:extLst>
      <p:ext uri="{BB962C8B-B14F-4D97-AF65-F5344CB8AC3E}">
        <p14:creationId xmlns:p14="http://schemas.microsoft.com/office/powerpoint/2010/main" val="2037079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46A2-D474-494D-913A-72E0B3CE8F3F}"/>
              </a:ext>
            </a:extLst>
          </p:cNvPr>
          <p:cNvSpPr>
            <a:spLocks noGrp="1"/>
          </p:cNvSpPr>
          <p:nvPr>
            <p:ph type="title"/>
          </p:nvPr>
        </p:nvSpPr>
        <p:spPr/>
        <p:txBody>
          <a:bodyPr/>
          <a:lstStyle/>
          <a:p>
            <a:r>
              <a:rPr lang="en-US" dirty="0"/>
              <a:t>Context Encoding</a:t>
            </a:r>
          </a:p>
        </p:txBody>
      </p:sp>
      <p:sp>
        <p:nvSpPr>
          <p:cNvPr id="3" name="Content Placeholder 2">
            <a:extLst>
              <a:ext uri="{FF2B5EF4-FFF2-40B4-BE49-F238E27FC236}">
                <a16:creationId xmlns:a16="http://schemas.microsoft.com/office/drawing/2014/main" id="{0677A9AD-BD08-424C-B2EC-D307E2909241}"/>
              </a:ext>
            </a:extLst>
          </p:cNvPr>
          <p:cNvSpPr>
            <a:spLocks noGrp="1"/>
          </p:cNvSpPr>
          <p:nvPr>
            <p:ph idx="1"/>
          </p:nvPr>
        </p:nvSpPr>
        <p:spPr/>
        <p:txBody>
          <a:bodyPr/>
          <a:lstStyle/>
          <a:p>
            <a:r>
              <a:rPr lang="en-US" dirty="0"/>
              <a:t>Context2vec, ELMo were the start of the contextualized-word embeddings</a:t>
            </a:r>
          </a:p>
          <a:p>
            <a:endParaRPr lang="en-US" dirty="0"/>
          </a:p>
        </p:txBody>
      </p:sp>
      <p:pic>
        <p:nvPicPr>
          <p:cNvPr id="5" name="Picture 4">
            <a:extLst>
              <a:ext uri="{FF2B5EF4-FFF2-40B4-BE49-F238E27FC236}">
                <a16:creationId xmlns:a16="http://schemas.microsoft.com/office/drawing/2014/main" id="{4F855340-118F-EA48-8DA2-677230472FF7}"/>
              </a:ext>
            </a:extLst>
          </p:cNvPr>
          <p:cNvPicPr>
            <a:picLocks noChangeAspect="1"/>
          </p:cNvPicPr>
          <p:nvPr/>
        </p:nvPicPr>
        <p:blipFill rotWithShape="1">
          <a:blip r:embed="rId2"/>
          <a:srcRect l="18038" t="24653" r="18597" b="11898"/>
          <a:stretch/>
        </p:blipFill>
        <p:spPr>
          <a:xfrm>
            <a:off x="3677478" y="2366549"/>
            <a:ext cx="7513983" cy="4351338"/>
          </a:xfrm>
          <a:prstGeom prst="rect">
            <a:avLst/>
          </a:prstGeom>
        </p:spPr>
      </p:pic>
    </p:spTree>
    <p:extLst>
      <p:ext uri="{BB962C8B-B14F-4D97-AF65-F5344CB8AC3E}">
        <p14:creationId xmlns:p14="http://schemas.microsoft.com/office/powerpoint/2010/main" val="2002839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1A4E-CBB9-B340-AD74-3A473B831844}"/>
              </a:ext>
            </a:extLst>
          </p:cNvPr>
          <p:cNvSpPr>
            <a:spLocks noGrp="1"/>
          </p:cNvSpPr>
          <p:nvPr>
            <p:ph type="title"/>
          </p:nvPr>
        </p:nvSpPr>
        <p:spPr/>
        <p:txBody>
          <a:bodyPr/>
          <a:lstStyle/>
          <a:p>
            <a:r>
              <a:rPr lang="en-US" dirty="0"/>
              <a:t>ELMo</a:t>
            </a:r>
          </a:p>
        </p:txBody>
      </p:sp>
      <p:sp>
        <p:nvSpPr>
          <p:cNvPr id="3" name="Content Placeholder 2">
            <a:extLst>
              <a:ext uri="{FF2B5EF4-FFF2-40B4-BE49-F238E27FC236}">
                <a16:creationId xmlns:a16="http://schemas.microsoft.com/office/drawing/2014/main" id="{83D5D35B-5BB2-C647-9991-59DD2EB7A78E}"/>
              </a:ext>
            </a:extLst>
          </p:cNvPr>
          <p:cNvSpPr>
            <a:spLocks noGrp="1"/>
          </p:cNvSpPr>
          <p:nvPr>
            <p:ph idx="1"/>
          </p:nvPr>
        </p:nvSpPr>
        <p:spPr/>
        <p:txBody>
          <a:bodyPr/>
          <a:lstStyle/>
          <a:p>
            <a:r>
              <a:rPr lang="en-US" dirty="0"/>
              <a:t>Instead of using a fixed embedding for each word, ELMo looks at the entire sentence before assigning each word in it an embedding</a:t>
            </a:r>
          </a:p>
          <a:p>
            <a:pPr lvl="1"/>
            <a:r>
              <a:rPr lang="en-US" dirty="0"/>
              <a:t>It uses bi-directional LSTM to create those embeddings</a:t>
            </a:r>
          </a:p>
          <a:p>
            <a:pPr lvl="1"/>
            <a:r>
              <a:rPr lang="en-US" dirty="0"/>
              <a:t>Trained to predict the next word in a sequence of words – another way of saying doing “language modeling”</a:t>
            </a:r>
          </a:p>
        </p:txBody>
      </p:sp>
    </p:spTree>
    <p:extLst>
      <p:ext uri="{BB962C8B-B14F-4D97-AF65-F5344CB8AC3E}">
        <p14:creationId xmlns:p14="http://schemas.microsoft.com/office/powerpoint/2010/main" val="2057852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F3B3-6769-4A47-A6B6-CDD954DE3B85}"/>
              </a:ext>
            </a:extLst>
          </p:cNvPr>
          <p:cNvSpPr>
            <a:spLocks noGrp="1"/>
          </p:cNvSpPr>
          <p:nvPr>
            <p:ph type="title"/>
          </p:nvPr>
        </p:nvSpPr>
        <p:spPr/>
        <p:txBody>
          <a:bodyPr/>
          <a:lstStyle/>
          <a:p>
            <a:r>
              <a:rPr lang="en-US" dirty="0"/>
              <a:t>Attentional Interfaces</a:t>
            </a:r>
          </a:p>
        </p:txBody>
      </p:sp>
      <p:sp>
        <p:nvSpPr>
          <p:cNvPr id="3" name="Content Placeholder 2">
            <a:extLst>
              <a:ext uri="{FF2B5EF4-FFF2-40B4-BE49-F238E27FC236}">
                <a16:creationId xmlns:a16="http://schemas.microsoft.com/office/drawing/2014/main" id="{FECE475F-7E52-BC45-822A-2C82322A9F51}"/>
              </a:ext>
            </a:extLst>
          </p:cNvPr>
          <p:cNvSpPr>
            <a:spLocks noGrp="1"/>
          </p:cNvSpPr>
          <p:nvPr>
            <p:ph idx="1"/>
          </p:nvPr>
        </p:nvSpPr>
        <p:spPr/>
        <p:txBody>
          <a:bodyPr/>
          <a:lstStyle/>
          <a:p>
            <a:r>
              <a:rPr lang="en-US" dirty="0"/>
              <a:t>One use of attention is translation</a:t>
            </a:r>
          </a:p>
          <a:p>
            <a:pPr lvl="1"/>
            <a:r>
              <a:rPr lang="en-US" dirty="0"/>
              <a:t>Traditional seq2seq model boils entire input into a single vector and then expands it back out</a:t>
            </a:r>
          </a:p>
          <a:p>
            <a:pPr lvl="1"/>
            <a:r>
              <a:rPr lang="en-US" dirty="0"/>
              <a:t>Attention allows RNN processing the input to pass along information about </a:t>
            </a:r>
            <a:r>
              <a:rPr lang="en-US" i="1" dirty="0"/>
              <a:t>each</a:t>
            </a:r>
            <a:r>
              <a:rPr lang="en-US" dirty="0"/>
              <a:t> word it sees. The RNN generating the output focuses on words as they become relevant</a:t>
            </a:r>
          </a:p>
        </p:txBody>
      </p:sp>
      <p:pic>
        <p:nvPicPr>
          <p:cNvPr id="5" name="Picture 4">
            <a:extLst>
              <a:ext uri="{FF2B5EF4-FFF2-40B4-BE49-F238E27FC236}">
                <a16:creationId xmlns:a16="http://schemas.microsoft.com/office/drawing/2014/main" id="{74C50797-0ACE-D94D-8250-968B9A845045}"/>
              </a:ext>
            </a:extLst>
          </p:cNvPr>
          <p:cNvPicPr>
            <a:picLocks noChangeAspect="1"/>
          </p:cNvPicPr>
          <p:nvPr/>
        </p:nvPicPr>
        <p:blipFill rotWithShape="1">
          <a:blip r:embed="rId2"/>
          <a:srcRect l="19698" t="14518" r="19342" b="54074"/>
          <a:stretch/>
        </p:blipFill>
        <p:spPr>
          <a:xfrm>
            <a:off x="1696719" y="4084321"/>
            <a:ext cx="8949043" cy="2773680"/>
          </a:xfrm>
          <a:prstGeom prst="rect">
            <a:avLst/>
          </a:prstGeom>
        </p:spPr>
      </p:pic>
    </p:spTree>
    <p:extLst>
      <p:ext uri="{BB962C8B-B14F-4D97-AF65-F5344CB8AC3E}">
        <p14:creationId xmlns:p14="http://schemas.microsoft.com/office/powerpoint/2010/main" val="561697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5201-A8AB-FF4E-8D93-658406660D4C}"/>
              </a:ext>
            </a:extLst>
          </p:cNvPr>
          <p:cNvSpPr>
            <a:spLocks noGrp="1"/>
          </p:cNvSpPr>
          <p:nvPr>
            <p:ph type="title"/>
          </p:nvPr>
        </p:nvSpPr>
        <p:spPr/>
        <p:txBody>
          <a:bodyPr/>
          <a:lstStyle/>
          <a:p>
            <a:r>
              <a:rPr lang="en-US" dirty="0"/>
              <a:t>ELMo</a:t>
            </a:r>
          </a:p>
        </p:txBody>
      </p:sp>
      <p:pic>
        <p:nvPicPr>
          <p:cNvPr id="5" name="Content Placeholder 4">
            <a:extLst>
              <a:ext uri="{FF2B5EF4-FFF2-40B4-BE49-F238E27FC236}">
                <a16:creationId xmlns:a16="http://schemas.microsoft.com/office/drawing/2014/main" id="{67CD69F4-516B-514C-9AED-0F9E892ECB26}"/>
              </a:ext>
            </a:extLst>
          </p:cNvPr>
          <p:cNvPicPr>
            <a:picLocks noGrp="1" noChangeAspect="1"/>
          </p:cNvPicPr>
          <p:nvPr>
            <p:ph idx="1"/>
          </p:nvPr>
        </p:nvPicPr>
        <p:blipFill rotWithShape="1">
          <a:blip r:embed="rId2"/>
          <a:srcRect l="29745" t="33339" r="31418" b="7283"/>
          <a:stretch/>
        </p:blipFill>
        <p:spPr>
          <a:xfrm>
            <a:off x="4475922" y="667178"/>
            <a:ext cx="6877878" cy="6081492"/>
          </a:xfrm>
        </p:spPr>
      </p:pic>
      <p:sp>
        <p:nvSpPr>
          <p:cNvPr id="6" name="Content Placeholder 2">
            <a:extLst>
              <a:ext uri="{FF2B5EF4-FFF2-40B4-BE49-F238E27FC236}">
                <a16:creationId xmlns:a16="http://schemas.microsoft.com/office/drawing/2014/main" id="{A3DFAFE4-8BDA-4A40-B8BB-9EF094DBCBC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Trained to predict </a:t>
            </a:r>
            <a:br>
              <a:rPr lang="en-US" dirty="0"/>
            </a:br>
            <a:r>
              <a:rPr lang="en-US" dirty="0"/>
              <a:t>the next word in </a:t>
            </a:r>
            <a:br>
              <a:rPr lang="en-US" dirty="0"/>
            </a:br>
            <a:r>
              <a:rPr lang="en-US" dirty="0"/>
              <a:t>a sequence of </a:t>
            </a:r>
            <a:br>
              <a:rPr lang="en-US" dirty="0"/>
            </a:br>
            <a:r>
              <a:rPr lang="en-US" dirty="0"/>
              <a:t>words – </a:t>
            </a:r>
            <a:br>
              <a:rPr lang="en-US" dirty="0"/>
            </a:br>
            <a:r>
              <a:rPr lang="en-US" dirty="0"/>
              <a:t>a.k.a. LM</a:t>
            </a:r>
          </a:p>
        </p:txBody>
      </p:sp>
    </p:spTree>
    <p:extLst>
      <p:ext uri="{BB962C8B-B14F-4D97-AF65-F5344CB8AC3E}">
        <p14:creationId xmlns:p14="http://schemas.microsoft.com/office/powerpoint/2010/main" val="1096630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5201-A8AB-FF4E-8D93-658406660D4C}"/>
              </a:ext>
            </a:extLst>
          </p:cNvPr>
          <p:cNvSpPr>
            <a:spLocks noGrp="1"/>
          </p:cNvSpPr>
          <p:nvPr>
            <p:ph type="title"/>
          </p:nvPr>
        </p:nvSpPr>
        <p:spPr/>
        <p:txBody>
          <a:bodyPr/>
          <a:lstStyle/>
          <a:p>
            <a:r>
              <a:rPr lang="en-US" dirty="0"/>
              <a:t>ELMo</a:t>
            </a:r>
          </a:p>
        </p:txBody>
      </p:sp>
      <p:sp>
        <p:nvSpPr>
          <p:cNvPr id="6" name="Content Placeholder 2">
            <a:extLst>
              <a:ext uri="{FF2B5EF4-FFF2-40B4-BE49-F238E27FC236}">
                <a16:creationId xmlns:a16="http://schemas.microsoft.com/office/drawing/2014/main" id="{A3DFAFE4-8BDA-4A40-B8BB-9EF094DBCBC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bi-directional</a:t>
            </a:r>
            <a:br>
              <a:rPr lang="en-US" dirty="0"/>
            </a:br>
            <a:r>
              <a:rPr lang="en-US" dirty="0"/>
              <a:t>LSTM, so that the </a:t>
            </a:r>
            <a:br>
              <a:rPr lang="en-US" dirty="0"/>
            </a:br>
            <a:r>
              <a:rPr lang="en-US" dirty="0"/>
              <a:t>representation of </a:t>
            </a:r>
            <a:br>
              <a:rPr lang="en-US" dirty="0"/>
            </a:br>
            <a:r>
              <a:rPr lang="en-US" dirty="0"/>
              <a:t>a word is informed</a:t>
            </a:r>
            <a:br>
              <a:rPr lang="en-US" dirty="0"/>
            </a:br>
            <a:r>
              <a:rPr lang="en-US" dirty="0"/>
              <a:t>by its next </a:t>
            </a:r>
            <a:r>
              <a:rPr lang="en-US" i="1" dirty="0"/>
              <a:t>and</a:t>
            </a:r>
            <a:br>
              <a:rPr lang="en-US" i="1" dirty="0"/>
            </a:br>
            <a:r>
              <a:rPr lang="en-US" dirty="0"/>
              <a:t>previous word</a:t>
            </a:r>
          </a:p>
        </p:txBody>
      </p:sp>
      <p:pic>
        <p:nvPicPr>
          <p:cNvPr id="8" name="Picture 7">
            <a:extLst>
              <a:ext uri="{FF2B5EF4-FFF2-40B4-BE49-F238E27FC236}">
                <a16:creationId xmlns:a16="http://schemas.microsoft.com/office/drawing/2014/main" id="{76F25C85-91C2-2641-B061-8F11476DD486}"/>
              </a:ext>
            </a:extLst>
          </p:cNvPr>
          <p:cNvPicPr>
            <a:picLocks noChangeAspect="1"/>
          </p:cNvPicPr>
          <p:nvPr/>
        </p:nvPicPr>
        <p:blipFill rotWithShape="1">
          <a:blip r:embed="rId2"/>
          <a:srcRect l="28176" t="18261" r="28597" b="50000"/>
          <a:stretch/>
        </p:blipFill>
        <p:spPr>
          <a:xfrm>
            <a:off x="4135693" y="1173854"/>
            <a:ext cx="7632239" cy="3496780"/>
          </a:xfrm>
          <a:prstGeom prst="rect">
            <a:avLst/>
          </a:prstGeom>
        </p:spPr>
      </p:pic>
    </p:spTree>
    <p:extLst>
      <p:ext uri="{BB962C8B-B14F-4D97-AF65-F5344CB8AC3E}">
        <p14:creationId xmlns:p14="http://schemas.microsoft.com/office/powerpoint/2010/main" val="1368894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5201-A8AB-FF4E-8D93-658406660D4C}"/>
              </a:ext>
            </a:extLst>
          </p:cNvPr>
          <p:cNvSpPr>
            <a:spLocks noGrp="1"/>
          </p:cNvSpPr>
          <p:nvPr>
            <p:ph type="title"/>
          </p:nvPr>
        </p:nvSpPr>
        <p:spPr/>
        <p:txBody>
          <a:bodyPr/>
          <a:lstStyle/>
          <a:p>
            <a:r>
              <a:rPr lang="en-US" dirty="0"/>
              <a:t>ELMo</a:t>
            </a:r>
          </a:p>
        </p:txBody>
      </p:sp>
      <p:sp>
        <p:nvSpPr>
          <p:cNvPr id="6" name="Content Placeholder 2">
            <a:extLst>
              <a:ext uri="{FF2B5EF4-FFF2-40B4-BE49-F238E27FC236}">
                <a16:creationId xmlns:a16="http://schemas.microsoft.com/office/drawing/2014/main" id="{A3DFAFE4-8BDA-4A40-B8BB-9EF094DBCBC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a </a:t>
            </a:r>
            <a:br>
              <a:rPr lang="en-US" dirty="0"/>
            </a:br>
            <a:r>
              <a:rPr lang="en-US" dirty="0"/>
              <a:t>contextualized-</a:t>
            </a:r>
            <a:br>
              <a:rPr lang="en-US" dirty="0"/>
            </a:br>
            <a:r>
              <a:rPr lang="en-US" dirty="0"/>
              <a:t>embedding by</a:t>
            </a:r>
            <a:br>
              <a:rPr lang="en-US" dirty="0"/>
            </a:br>
            <a:r>
              <a:rPr lang="en-US" dirty="0"/>
              <a:t>grouping together</a:t>
            </a:r>
            <a:br>
              <a:rPr lang="en-US" dirty="0"/>
            </a:br>
            <a:r>
              <a:rPr lang="en-US" dirty="0"/>
              <a:t>the hidden states</a:t>
            </a:r>
            <a:br>
              <a:rPr lang="en-US" dirty="0"/>
            </a:br>
            <a:r>
              <a:rPr lang="en-US" dirty="0"/>
              <a:t>and initial </a:t>
            </a:r>
            <a:br>
              <a:rPr lang="en-US" dirty="0"/>
            </a:br>
            <a:r>
              <a:rPr lang="en-US" dirty="0"/>
              <a:t>embedding</a:t>
            </a:r>
            <a:br>
              <a:rPr lang="en-US" dirty="0"/>
            </a:br>
            <a:r>
              <a:rPr lang="en-US" dirty="0"/>
              <a:t>(concatenation</a:t>
            </a:r>
            <a:br>
              <a:rPr lang="en-US" dirty="0"/>
            </a:br>
            <a:r>
              <a:rPr lang="en-US" dirty="0"/>
              <a:t>followed by</a:t>
            </a:r>
            <a:br>
              <a:rPr lang="en-US" dirty="0"/>
            </a:br>
            <a:r>
              <a:rPr lang="en-US" dirty="0"/>
              <a:t>weighted </a:t>
            </a:r>
            <a:br>
              <a:rPr lang="en-US" dirty="0"/>
            </a:br>
            <a:r>
              <a:rPr lang="en-US" dirty="0"/>
              <a:t>summation)</a:t>
            </a:r>
          </a:p>
        </p:txBody>
      </p:sp>
      <p:pic>
        <p:nvPicPr>
          <p:cNvPr id="4" name="Picture 3">
            <a:extLst>
              <a:ext uri="{FF2B5EF4-FFF2-40B4-BE49-F238E27FC236}">
                <a16:creationId xmlns:a16="http://schemas.microsoft.com/office/drawing/2014/main" id="{99F5AF6D-69AF-814B-9B54-F92320A6E597}"/>
              </a:ext>
            </a:extLst>
          </p:cNvPr>
          <p:cNvPicPr>
            <a:picLocks noChangeAspect="1"/>
          </p:cNvPicPr>
          <p:nvPr/>
        </p:nvPicPr>
        <p:blipFill rotWithShape="1">
          <a:blip r:embed="rId2"/>
          <a:srcRect l="28229" t="23334" r="28716" b="40333"/>
          <a:stretch/>
        </p:blipFill>
        <p:spPr>
          <a:xfrm>
            <a:off x="3864700" y="1690370"/>
            <a:ext cx="7252389" cy="3818890"/>
          </a:xfrm>
          <a:prstGeom prst="rect">
            <a:avLst/>
          </a:prstGeom>
        </p:spPr>
      </p:pic>
    </p:spTree>
    <p:extLst>
      <p:ext uri="{BB962C8B-B14F-4D97-AF65-F5344CB8AC3E}">
        <p14:creationId xmlns:p14="http://schemas.microsoft.com/office/powerpoint/2010/main" val="1017887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E328-5CBA-A54C-B58E-459590843B3B}"/>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8E845FED-D37A-3746-861A-EAC23BCD1D6E}"/>
              </a:ext>
            </a:extLst>
          </p:cNvPr>
          <p:cNvSpPr>
            <a:spLocks noGrp="1"/>
          </p:cNvSpPr>
          <p:nvPr>
            <p:ph idx="1"/>
          </p:nvPr>
        </p:nvSpPr>
        <p:spPr/>
        <p:txBody>
          <a:bodyPr/>
          <a:lstStyle/>
          <a:p>
            <a:r>
              <a:rPr lang="en-US" dirty="0"/>
              <a:t>Transformer-encoder model whose LM looks both forward and backward</a:t>
            </a:r>
          </a:p>
          <a:p>
            <a:pPr lvl="1"/>
            <a:r>
              <a:rPr lang="en-US" dirty="0"/>
              <a:t>Cannot be trained like other typical “predict the next word in the sequence” LM since transformer-encoder is multi layered and absorbs all parts of the input sentence at once</a:t>
            </a:r>
          </a:p>
          <a:p>
            <a:pPr lvl="1"/>
            <a:r>
              <a:rPr lang="en-US" dirty="0"/>
              <a:t>Using Masked LM</a:t>
            </a:r>
          </a:p>
        </p:txBody>
      </p:sp>
    </p:spTree>
    <p:extLst>
      <p:ext uri="{BB962C8B-B14F-4D97-AF65-F5344CB8AC3E}">
        <p14:creationId xmlns:p14="http://schemas.microsoft.com/office/powerpoint/2010/main" val="777606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BD27-F9B1-8241-BAE1-230C4013BF22}"/>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CEFCA91A-555D-6B4B-A3FD-3F1A4FF05AA3}"/>
              </a:ext>
            </a:extLst>
          </p:cNvPr>
          <p:cNvSpPr>
            <a:spLocks noGrp="1"/>
          </p:cNvSpPr>
          <p:nvPr>
            <p:ph idx="1"/>
          </p:nvPr>
        </p:nvSpPr>
        <p:spPr/>
        <p:txBody>
          <a:bodyPr/>
          <a:lstStyle/>
          <a:p>
            <a:r>
              <a:rPr lang="en-US" dirty="0"/>
              <a:t>Masked LM</a:t>
            </a:r>
            <a:br>
              <a:rPr lang="en-US" dirty="0"/>
            </a:br>
            <a:r>
              <a:rPr lang="en-US" dirty="0"/>
              <a:t>also called a Cloze</a:t>
            </a:r>
            <a:br>
              <a:rPr lang="en-US" dirty="0"/>
            </a:br>
            <a:r>
              <a:rPr lang="en-US" dirty="0"/>
              <a:t>task</a:t>
            </a:r>
          </a:p>
          <a:p>
            <a:r>
              <a:rPr lang="en-US" dirty="0"/>
              <a:t>Also randomly</a:t>
            </a:r>
            <a:br>
              <a:rPr lang="en-US" dirty="0"/>
            </a:br>
            <a:r>
              <a:rPr lang="en-US" dirty="0"/>
              <a:t>replaces a word</a:t>
            </a:r>
            <a:br>
              <a:rPr lang="en-US" dirty="0"/>
            </a:br>
            <a:r>
              <a:rPr lang="en-US" dirty="0"/>
              <a:t>with another word</a:t>
            </a:r>
            <a:br>
              <a:rPr lang="en-US" dirty="0"/>
            </a:br>
            <a:r>
              <a:rPr lang="en-US" dirty="0"/>
              <a:t>and asks to predict</a:t>
            </a:r>
            <a:br>
              <a:rPr lang="en-US" dirty="0"/>
            </a:br>
            <a:r>
              <a:rPr lang="en-US" dirty="0"/>
              <a:t>the correct word</a:t>
            </a:r>
          </a:p>
        </p:txBody>
      </p:sp>
      <p:pic>
        <p:nvPicPr>
          <p:cNvPr id="5" name="Picture 4">
            <a:extLst>
              <a:ext uri="{FF2B5EF4-FFF2-40B4-BE49-F238E27FC236}">
                <a16:creationId xmlns:a16="http://schemas.microsoft.com/office/drawing/2014/main" id="{3827CCDE-E235-2745-B055-C55B17504597}"/>
              </a:ext>
            </a:extLst>
          </p:cNvPr>
          <p:cNvPicPr>
            <a:picLocks noChangeAspect="1"/>
          </p:cNvPicPr>
          <p:nvPr/>
        </p:nvPicPr>
        <p:blipFill rotWithShape="1">
          <a:blip r:embed="rId2"/>
          <a:srcRect l="15833" t="21866" r="19272" b="7999"/>
          <a:stretch/>
        </p:blipFill>
        <p:spPr>
          <a:xfrm>
            <a:off x="4070405" y="1221550"/>
            <a:ext cx="7816795" cy="5271325"/>
          </a:xfrm>
          <a:prstGeom prst="rect">
            <a:avLst/>
          </a:prstGeom>
        </p:spPr>
      </p:pic>
    </p:spTree>
    <p:extLst>
      <p:ext uri="{BB962C8B-B14F-4D97-AF65-F5344CB8AC3E}">
        <p14:creationId xmlns:p14="http://schemas.microsoft.com/office/powerpoint/2010/main" val="1794470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BD27-F9B1-8241-BAE1-230C4013BF22}"/>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CEFCA91A-555D-6B4B-A3FD-3F1A4FF05AA3}"/>
              </a:ext>
            </a:extLst>
          </p:cNvPr>
          <p:cNvSpPr>
            <a:spLocks noGrp="1"/>
          </p:cNvSpPr>
          <p:nvPr>
            <p:ph idx="1"/>
          </p:nvPr>
        </p:nvSpPr>
        <p:spPr/>
        <p:txBody>
          <a:bodyPr/>
          <a:lstStyle/>
          <a:p>
            <a:r>
              <a:rPr lang="en-US" dirty="0"/>
              <a:t>Also trained</a:t>
            </a:r>
            <a:br>
              <a:rPr lang="en-US" dirty="0"/>
            </a:br>
            <a:r>
              <a:rPr lang="en-US" dirty="0"/>
              <a:t>on multiple</a:t>
            </a:r>
            <a:br>
              <a:rPr lang="en-US" dirty="0"/>
            </a:br>
            <a:r>
              <a:rPr lang="en-US" dirty="0"/>
              <a:t>sentences</a:t>
            </a:r>
          </a:p>
        </p:txBody>
      </p:sp>
      <p:pic>
        <p:nvPicPr>
          <p:cNvPr id="8" name="Picture 7">
            <a:extLst>
              <a:ext uri="{FF2B5EF4-FFF2-40B4-BE49-F238E27FC236}">
                <a16:creationId xmlns:a16="http://schemas.microsoft.com/office/drawing/2014/main" id="{79B7FD1A-6AB2-E14A-98FD-A226C2490594}"/>
              </a:ext>
            </a:extLst>
          </p:cNvPr>
          <p:cNvPicPr>
            <a:picLocks noChangeAspect="1"/>
          </p:cNvPicPr>
          <p:nvPr/>
        </p:nvPicPr>
        <p:blipFill rotWithShape="1">
          <a:blip r:embed="rId2"/>
          <a:srcRect l="15999" t="18666" r="16942" b="7734"/>
          <a:stretch/>
        </p:blipFill>
        <p:spPr>
          <a:xfrm>
            <a:off x="3840481" y="1027905"/>
            <a:ext cx="8065008" cy="5523429"/>
          </a:xfrm>
          <a:prstGeom prst="rect">
            <a:avLst/>
          </a:prstGeom>
        </p:spPr>
      </p:pic>
    </p:spTree>
    <p:extLst>
      <p:ext uri="{BB962C8B-B14F-4D97-AF65-F5344CB8AC3E}">
        <p14:creationId xmlns:p14="http://schemas.microsoft.com/office/powerpoint/2010/main" val="402195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054E-AE35-774F-9712-9CE0453C4052}"/>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51B83CEB-3722-9E40-90F0-8995EA98B593}"/>
              </a:ext>
            </a:extLst>
          </p:cNvPr>
          <p:cNvSpPr>
            <a:spLocks noGrp="1"/>
          </p:cNvSpPr>
          <p:nvPr>
            <p:ph idx="1"/>
          </p:nvPr>
        </p:nvSpPr>
        <p:spPr/>
        <p:txBody>
          <a:bodyPr/>
          <a:lstStyle/>
          <a:p>
            <a:r>
              <a:rPr lang="en-US" dirty="0"/>
              <a:t>Can also be used to create embeddings (without fine tuning)</a:t>
            </a:r>
          </a:p>
        </p:txBody>
      </p:sp>
      <p:pic>
        <p:nvPicPr>
          <p:cNvPr id="5" name="Picture 4">
            <a:extLst>
              <a:ext uri="{FF2B5EF4-FFF2-40B4-BE49-F238E27FC236}">
                <a16:creationId xmlns:a16="http://schemas.microsoft.com/office/drawing/2014/main" id="{248FD327-B360-684A-BA49-A927FC214EAF}"/>
              </a:ext>
            </a:extLst>
          </p:cNvPr>
          <p:cNvPicPr>
            <a:picLocks noChangeAspect="1"/>
          </p:cNvPicPr>
          <p:nvPr/>
        </p:nvPicPr>
        <p:blipFill rotWithShape="1">
          <a:blip r:embed="rId2"/>
          <a:srcRect l="15500" t="20267" r="16276" b="21067"/>
          <a:stretch/>
        </p:blipFill>
        <p:spPr>
          <a:xfrm>
            <a:off x="2011679" y="2320374"/>
            <a:ext cx="8168641" cy="4383173"/>
          </a:xfrm>
          <a:prstGeom prst="rect">
            <a:avLst/>
          </a:prstGeom>
        </p:spPr>
      </p:pic>
    </p:spTree>
    <p:extLst>
      <p:ext uri="{BB962C8B-B14F-4D97-AF65-F5344CB8AC3E}">
        <p14:creationId xmlns:p14="http://schemas.microsoft.com/office/powerpoint/2010/main" val="1565638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054E-AE35-774F-9712-9CE0453C4052}"/>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51B83CEB-3722-9E40-90F0-8995EA98B593}"/>
              </a:ext>
            </a:extLst>
          </p:cNvPr>
          <p:cNvSpPr>
            <a:spLocks noGrp="1"/>
          </p:cNvSpPr>
          <p:nvPr>
            <p:ph idx="1"/>
          </p:nvPr>
        </p:nvSpPr>
        <p:spPr/>
        <p:txBody>
          <a:bodyPr/>
          <a:lstStyle/>
          <a:p>
            <a:r>
              <a:rPr lang="en-US" dirty="0"/>
              <a:t>Can also be used to create embeddings (without fine tuning)</a:t>
            </a:r>
          </a:p>
        </p:txBody>
      </p:sp>
      <p:pic>
        <p:nvPicPr>
          <p:cNvPr id="6" name="Picture 5">
            <a:extLst>
              <a:ext uri="{FF2B5EF4-FFF2-40B4-BE49-F238E27FC236}">
                <a16:creationId xmlns:a16="http://schemas.microsoft.com/office/drawing/2014/main" id="{BF332176-B53D-644B-8528-CCB48960D8DE}"/>
              </a:ext>
            </a:extLst>
          </p:cNvPr>
          <p:cNvPicPr>
            <a:picLocks noChangeAspect="1"/>
          </p:cNvPicPr>
          <p:nvPr/>
        </p:nvPicPr>
        <p:blipFill rotWithShape="1">
          <a:blip r:embed="rId2"/>
          <a:srcRect l="19160" t="19199" r="13448" b="13600"/>
          <a:stretch/>
        </p:blipFill>
        <p:spPr>
          <a:xfrm>
            <a:off x="2596895" y="2249424"/>
            <a:ext cx="7406641" cy="4608576"/>
          </a:xfrm>
          <a:prstGeom prst="rect">
            <a:avLst/>
          </a:prstGeom>
        </p:spPr>
      </p:pic>
    </p:spTree>
    <p:extLst>
      <p:ext uri="{BB962C8B-B14F-4D97-AF65-F5344CB8AC3E}">
        <p14:creationId xmlns:p14="http://schemas.microsoft.com/office/powerpoint/2010/main" val="575916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25B27-9A13-5B42-A974-FD6EACE5108A}"/>
              </a:ext>
            </a:extLst>
          </p:cNvPr>
          <p:cNvSpPr>
            <a:spLocks noGrp="1"/>
          </p:cNvSpPr>
          <p:nvPr>
            <p:ph type="title"/>
          </p:nvPr>
        </p:nvSpPr>
        <p:spPr/>
        <p:txBody>
          <a:bodyPr/>
          <a:lstStyle/>
          <a:p>
            <a:r>
              <a:rPr lang="en-US" dirty="0"/>
              <a:t>Try out BERT and other Transformers</a:t>
            </a:r>
          </a:p>
        </p:txBody>
      </p:sp>
      <p:sp>
        <p:nvSpPr>
          <p:cNvPr id="3" name="Content Placeholder 2">
            <a:extLst>
              <a:ext uri="{FF2B5EF4-FFF2-40B4-BE49-F238E27FC236}">
                <a16:creationId xmlns:a16="http://schemas.microsoft.com/office/drawing/2014/main" id="{D6228671-F289-F94A-82BF-56364A51CA2C}"/>
              </a:ext>
            </a:extLst>
          </p:cNvPr>
          <p:cNvSpPr>
            <a:spLocks noGrp="1"/>
          </p:cNvSpPr>
          <p:nvPr>
            <p:ph idx="1"/>
          </p:nvPr>
        </p:nvSpPr>
        <p:spPr/>
        <p:txBody>
          <a:bodyPr/>
          <a:lstStyle/>
          <a:p>
            <a:r>
              <a:rPr lang="en-US" dirty="0">
                <a:hlinkClick r:id="rId2"/>
              </a:rPr>
              <a:t>https://github.com/google-research/bert</a:t>
            </a:r>
            <a:endParaRPr lang="en-US" dirty="0"/>
          </a:p>
          <a:p>
            <a:r>
              <a:rPr lang="en-US" dirty="0">
                <a:hlinkClick r:id="rId3"/>
              </a:rPr>
              <a:t>https://github.com/huggingface/transformers</a:t>
            </a:r>
            <a:endParaRPr lang="en-US" dirty="0"/>
          </a:p>
        </p:txBody>
      </p:sp>
    </p:spTree>
    <p:extLst>
      <p:ext uri="{BB962C8B-B14F-4D97-AF65-F5344CB8AC3E}">
        <p14:creationId xmlns:p14="http://schemas.microsoft.com/office/powerpoint/2010/main" val="711919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93CB-B059-0040-8C58-7843D4124F8E}"/>
              </a:ext>
            </a:extLst>
          </p:cNvPr>
          <p:cNvSpPr>
            <a:spLocks noGrp="1"/>
          </p:cNvSpPr>
          <p:nvPr>
            <p:ph type="title"/>
          </p:nvPr>
        </p:nvSpPr>
        <p:spPr/>
        <p:txBody>
          <a:bodyPr/>
          <a:lstStyle/>
          <a:p>
            <a:r>
              <a:rPr lang="en-US" dirty="0"/>
              <a:t>GPT Language Models</a:t>
            </a:r>
          </a:p>
        </p:txBody>
      </p:sp>
      <p:pic>
        <p:nvPicPr>
          <p:cNvPr id="5" name="Picture 4" descr="Graphical user interface, text, application, Word&#10;&#10;Description automatically generated">
            <a:extLst>
              <a:ext uri="{FF2B5EF4-FFF2-40B4-BE49-F238E27FC236}">
                <a16:creationId xmlns:a16="http://schemas.microsoft.com/office/drawing/2014/main" id="{8F830D8E-22E3-4E48-B102-C050CE64E735}"/>
              </a:ext>
            </a:extLst>
          </p:cNvPr>
          <p:cNvPicPr>
            <a:picLocks noChangeAspect="1"/>
          </p:cNvPicPr>
          <p:nvPr/>
        </p:nvPicPr>
        <p:blipFill rotWithShape="1">
          <a:blip r:embed="rId2"/>
          <a:srcRect l="17580" t="13827" r="3610" b="9630"/>
          <a:stretch/>
        </p:blipFill>
        <p:spPr>
          <a:xfrm>
            <a:off x="838200" y="1456267"/>
            <a:ext cx="8932334" cy="5249334"/>
          </a:xfrm>
          <a:prstGeom prst="rect">
            <a:avLst/>
          </a:prstGeom>
        </p:spPr>
      </p:pic>
    </p:spTree>
    <p:extLst>
      <p:ext uri="{BB962C8B-B14F-4D97-AF65-F5344CB8AC3E}">
        <p14:creationId xmlns:p14="http://schemas.microsoft.com/office/powerpoint/2010/main" val="315056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82961" y="6465094"/>
            <a:ext cx="8622060" cy="236324"/>
          </a:xfrm>
          <a:prstGeom prst="rect">
            <a:avLst/>
          </a:prstGeom>
        </p:spPr>
        <p:txBody>
          <a:bodyPr vert="horz" wrap="square" lIns="0" tIns="8930" rIns="0" bIns="0" rtlCol="0">
            <a:spAutoFit/>
          </a:bodyPr>
          <a:lstStyle/>
          <a:p>
            <a:pPr marL="8929">
              <a:spcBef>
                <a:spcPts val="70"/>
              </a:spcBef>
            </a:pPr>
            <a:r>
              <a:rPr sz="1477" b="1" spc="-4" dirty="0">
                <a:latin typeface="Arial"/>
                <a:cs typeface="Arial"/>
              </a:rPr>
              <a:t>Figure from </a:t>
            </a:r>
            <a:r>
              <a:rPr sz="1477" b="1" dirty="0">
                <a:latin typeface="Arial"/>
                <a:cs typeface="Arial"/>
              </a:rPr>
              <a:t>"A </a:t>
            </a:r>
            <a:r>
              <a:rPr sz="1477" b="1" spc="-4" dirty="0">
                <a:latin typeface="Arial"/>
                <a:cs typeface="Arial"/>
              </a:rPr>
              <a:t>history of machine translation from the Cold </a:t>
            </a:r>
            <a:r>
              <a:rPr sz="1477" b="1" spc="-21" dirty="0">
                <a:latin typeface="Arial"/>
                <a:cs typeface="Arial"/>
              </a:rPr>
              <a:t>War </a:t>
            </a:r>
            <a:r>
              <a:rPr sz="1477" b="1" dirty="0">
                <a:latin typeface="Arial"/>
                <a:cs typeface="Arial"/>
              </a:rPr>
              <a:t>to </a:t>
            </a:r>
            <a:r>
              <a:rPr sz="1477" b="1" spc="-4" dirty="0">
                <a:latin typeface="Arial"/>
                <a:cs typeface="Arial"/>
              </a:rPr>
              <a:t>deep learning" by Ilya</a:t>
            </a:r>
            <a:r>
              <a:rPr sz="1477" b="1" spc="70" dirty="0">
                <a:latin typeface="Arial"/>
                <a:cs typeface="Arial"/>
              </a:rPr>
              <a:t> </a:t>
            </a:r>
            <a:r>
              <a:rPr sz="1477" b="1" spc="-4" dirty="0">
                <a:latin typeface="Arial"/>
                <a:cs typeface="Arial"/>
              </a:rPr>
              <a:t>Pestov</a:t>
            </a:r>
            <a:endParaRPr sz="1477">
              <a:latin typeface="Arial"/>
              <a:cs typeface="Arial"/>
            </a:endParaRPr>
          </a:p>
        </p:txBody>
      </p:sp>
      <p:sp>
        <p:nvSpPr>
          <p:cNvPr id="3" name="object 3"/>
          <p:cNvSpPr txBox="1">
            <a:spLocks noGrp="1"/>
          </p:cNvSpPr>
          <p:nvPr>
            <p:ph type="title"/>
          </p:nvPr>
        </p:nvSpPr>
        <p:spPr>
          <a:xfrm>
            <a:off x="3595688" y="163361"/>
            <a:ext cx="4910435" cy="376938"/>
          </a:xfrm>
          <a:prstGeom prst="rect">
            <a:avLst/>
          </a:prstGeom>
        </p:spPr>
        <p:txBody>
          <a:bodyPr vert="horz" wrap="square" lIns="0" tIns="8930" rIns="0" bIns="0" rtlCol="0" anchor="ctr">
            <a:spAutoFit/>
          </a:bodyPr>
          <a:lstStyle/>
          <a:p>
            <a:pPr marL="8929">
              <a:lnSpc>
                <a:spcPct val="100000"/>
              </a:lnSpc>
              <a:spcBef>
                <a:spcPts val="70"/>
              </a:spcBef>
            </a:pPr>
            <a:r>
              <a:rPr sz="2391" b="1" spc="-4" dirty="0">
                <a:latin typeface="Arial"/>
                <a:cs typeface="Arial"/>
              </a:rPr>
              <a:t>Neural Machine </a:t>
            </a:r>
            <a:r>
              <a:rPr sz="2391" b="1" spc="-14" dirty="0">
                <a:latin typeface="Arial"/>
                <a:cs typeface="Arial"/>
              </a:rPr>
              <a:t>Translation</a:t>
            </a:r>
            <a:r>
              <a:rPr sz="2391" b="1" spc="-18" dirty="0">
                <a:latin typeface="Arial"/>
                <a:cs typeface="Arial"/>
              </a:rPr>
              <a:t> </a:t>
            </a:r>
            <a:r>
              <a:rPr sz="2391" b="1" spc="-4" dirty="0">
                <a:latin typeface="Arial"/>
                <a:cs typeface="Arial"/>
              </a:rPr>
              <a:t>(NMT)</a:t>
            </a:r>
            <a:endParaRPr sz="2391" dirty="0">
              <a:latin typeface="Arial"/>
              <a:cs typeface="Arial"/>
            </a:endParaRPr>
          </a:p>
        </p:txBody>
      </p:sp>
      <p:sp>
        <p:nvSpPr>
          <p:cNvPr id="4" name="Rectangle 3"/>
          <p:cNvSpPr/>
          <p:nvPr/>
        </p:nvSpPr>
        <p:spPr>
          <a:xfrm>
            <a:off x="2117824" y="665739"/>
            <a:ext cx="7952333" cy="2039789"/>
          </a:xfrm>
          <a:prstGeom prst="rect">
            <a:avLst/>
          </a:prstGeom>
        </p:spPr>
        <p:txBody>
          <a:bodyPr wrap="square">
            <a:spAutoFit/>
          </a:bodyPr>
          <a:lstStyle/>
          <a:p>
            <a:r>
              <a:rPr lang="en-US" sz="2109" dirty="0">
                <a:latin typeface="medium-content-serif-font" charset="0"/>
              </a:rPr>
              <a:t>In two years, neural networks surpassed everything that had appeared in the past 20 years of translation. Neural translation contains 50% fewer word order mistakes, 17% fewer lexical mistakes, and 19% fewer grammar mistakes. The neural networks even learned to harmonize gender and case in different languages. And no one taught them to do so.</a:t>
            </a:r>
            <a:endParaRPr lang="en-US" sz="2109"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953" y="2634890"/>
            <a:ext cx="7072313" cy="3549014"/>
          </a:xfrm>
          <a:prstGeom prst="rect">
            <a:avLst/>
          </a:prstGeom>
        </p:spPr>
      </p:pic>
    </p:spTree>
    <p:extLst>
      <p:ext uri="{BB962C8B-B14F-4D97-AF65-F5344CB8AC3E}">
        <p14:creationId xmlns:p14="http://schemas.microsoft.com/office/powerpoint/2010/main" val="21582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43BD-05AB-1F4B-9776-F434C56BF5DE}"/>
              </a:ext>
            </a:extLst>
          </p:cNvPr>
          <p:cNvSpPr>
            <a:spLocks noGrp="1"/>
          </p:cNvSpPr>
          <p:nvPr>
            <p:ph type="title"/>
          </p:nvPr>
        </p:nvSpPr>
        <p:spPr/>
        <p:txBody>
          <a:bodyPr/>
          <a:lstStyle/>
          <a:p>
            <a:r>
              <a:rPr lang="en-US" dirty="0"/>
              <a:t>GPT Language Models</a:t>
            </a:r>
          </a:p>
        </p:txBody>
      </p:sp>
      <p:sp>
        <p:nvSpPr>
          <p:cNvPr id="3" name="Content Placeholder 2">
            <a:extLst>
              <a:ext uri="{FF2B5EF4-FFF2-40B4-BE49-F238E27FC236}">
                <a16:creationId xmlns:a16="http://schemas.microsoft.com/office/drawing/2014/main" id="{9489EAED-BD39-3146-AEAC-1F18B945CE9D}"/>
              </a:ext>
            </a:extLst>
          </p:cNvPr>
          <p:cNvSpPr>
            <a:spLocks noGrp="1"/>
          </p:cNvSpPr>
          <p:nvPr>
            <p:ph idx="1"/>
          </p:nvPr>
        </p:nvSpPr>
        <p:spPr/>
        <p:txBody>
          <a:bodyPr/>
          <a:lstStyle/>
          <a:p>
            <a:r>
              <a:rPr lang="en-US" dirty="0"/>
              <a:t>Language model that is able to look at part of a sentence and predict the next word</a:t>
            </a:r>
          </a:p>
          <a:p>
            <a:pPr lvl="1"/>
            <a:r>
              <a:rPr lang="en-US" dirty="0"/>
              <a:t>Autocomplete</a:t>
            </a:r>
          </a:p>
          <a:p>
            <a:pPr lvl="1"/>
            <a:r>
              <a:rPr lang="en-US" dirty="0"/>
              <a:t>Larger, more sophisticated</a:t>
            </a:r>
          </a:p>
          <a:p>
            <a:pPr lvl="2"/>
            <a:r>
              <a:rPr lang="en-US" dirty="0"/>
              <a:t>GPT-2 is trained on 40GB WebText</a:t>
            </a:r>
          </a:p>
          <a:p>
            <a:pPr lvl="2"/>
            <a:r>
              <a:rPr lang="en-US" dirty="0"/>
              <a:t>Takes 500MBs for storage (smallest) to 6.5GB (largest)</a:t>
            </a:r>
          </a:p>
        </p:txBody>
      </p:sp>
      <p:sp>
        <p:nvSpPr>
          <p:cNvPr id="4" name="Rectangle 3">
            <a:extLst>
              <a:ext uri="{FF2B5EF4-FFF2-40B4-BE49-F238E27FC236}">
                <a16:creationId xmlns:a16="http://schemas.microsoft.com/office/drawing/2014/main" id="{DC3A325D-0EC6-4446-9817-4A8DD027E8C7}"/>
              </a:ext>
            </a:extLst>
          </p:cNvPr>
          <p:cNvSpPr/>
          <p:nvPr/>
        </p:nvSpPr>
        <p:spPr>
          <a:xfrm>
            <a:off x="7638785" y="260909"/>
            <a:ext cx="4336315" cy="369332"/>
          </a:xfrm>
          <a:prstGeom prst="rect">
            <a:avLst/>
          </a:prstGeom>
        </p:spPr>
        <p:txBody>
          <a:bodyPr wrap="none">
            <a:spAutoFit/>
          </a:bodyPr>
          <a:lstStyle/>
          <a:p>
            <a:r>
              <a:rPr lang="en-US" dirty="0">
                <a:hlinkClick r:id="rId2"/>
              </a:rPr>
              <a:t>https://jalammar.github.io/illustrated-gpt2/</a:t>
            </a:r>
            <a:r>
              <a:rPr lang="en-US" dirty="0"/>
              <a:t> </a:t>
            </a:r>
          </a:p>
        </p:txBody>
      </p:sp>
      <p:pic>
        <p:nvPicPr>
          <p:cNvPr id="6" name="Picture 5" descr="A screenshot of a computer&#10;&#10;Description automatically generated with medium confidence">
            <a:extLst>
              <a:ext uri="{FF2B5EF4-FFF2-40B4-BE49-F238E27FC236}">
                <a16:creationId xmlns:a16="http://schemas.microsoft.com/office/drawing/2014/main" id="{EB2D64FC-3865-8348-A368-3F244DC77986}"/>
              </a:ext>
            </a:extLst>
          </p:cNvPr>
          <p:cNvPicPr>
            <a:picLocks noChangeAspect="1"/>
          </p:cNvPicPr>
          <p:nvPr/>
        </p:nvPicPr>
        <p:blipFill>
          <a:blip r:embed="rId3"/>
          <a:stretch>
            <a:fillRect/>
          </a:stretch>
        </p:blipFill>
        <p:spPr>
          <a:xfrm>
            <a:off x="8343039" y="4027300"/>
            <a:ext cx="3398971" cy="2465575"/>
          </a:xfrm>
          <a:prstGeom prst="rect">
            <a:avLst/>
          </a:prstGeom>
        </p:spPr>
      </p:pic>
    </p:spTree>
    <p:extLst>
      <p:ext uri="{BB962C8B-B14F-4D97-AF65-F5344CB8AC3E}">
        <p14:creationId xmlns:p14="http://schemas.microsoft.com/office/powerpoint/2010/main" val="2878896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43BD-05AB-1F4B-9776-F434C56BF5DE}"/>
              </a:ext>
            </a:extLst>
          </p:cNvPr>
          <p:cNvSpPr>
            <a:spLocks noGrp="1"/>
          </p:cNvSpPr>
          <p:nvPr>
            <p:ph type="title"/>
          </p:nvPr>
        </p:nvSpPr>
        <p:spPr/>
        <p:txBody>
          <a:bodyPr/>
          <a:lstStyle/>
          <a:p>
            <a:r>
              <a:rPr lang="en-US" dirty="0"/>
              <a:t>GPT Language Models</a:t>
            </a:r>
          </a:p>
        </p:txBody>
      </p:sp>
      <p:pic>
        <p:nvPicPr>
          <p:cNvPr id="7" name="Content Placeholder 6" descr="A picture containing text, sign&#10;&#10;Description automatically generated">
            <a:extLst>
              <a:ext uri="{FF2B5EF4-FFF2-40B4-BE49-F238E27FC236}">
                <a16:creationId xmlns:a16="http://schemas.microsoft.com/office/drawing/2014/main" id="{67BBCB17-FFEC-F544-AB62-5BDBCD45B7BD}"/>
              </a:ext>
            </a:extLst>
          </p:cNvPr>
          <p:cNvPicPr>
            <a:picLocks noGrp="1" noChangeAspect="1"/>
          </p:cNvPicPr>
          <p:nvPr>
            <p:ph idx="1"/>
          </p:nvPr>
        </p:nvPicPr>
        <p:blipFill>
          <a:blip r:embed="rId3"/>
          <a:stretch>
            <a:fillRect/>
          </a:stretch>
        </p:blipFill>
        <p:spPr>
          <a:xfrm>
            <a:off x="1737130" y="2128196"/>
            <a:ext cx="8615082" cy="3158863"/>
          </a:xfrm>
        </p:spPr>
      </p:pic>
      <p:sp>
        <p:nvSpPr>
          <p:cNvPr id="4" name="Rectangle 3">
            <a:extLst>
              <a:ext uri="{FF2B5EF4-FFF2-40B4-BE49-F238E27FC236}">
                <a16:creationId xmlns:a16="http://schemas.microsoft.com/office/drawing/2014/main" id="{DC3A325D-0EC6-4446-9817-4A8DD027E8C7}"/>
              </a:ext>
            </a:extLst>
          </p:cNvPr>
          <p:cNvSpPr/>
          <p:nvPr/>
        </p:nvSpPr>
        <p:spPr>
          <a:xfrm>
            <a:off x="7638785" y="260909"/>
            <a:ext cx="4336315" cy="369332"/>
          </a:xfrm>
          <a:prstGeom prst="rect">
            <a:avLst/>
          </a:prstGeom>
        </p:spPr>
        <p:txBody>
          <a:bodyPr wrap="none">
            <a:spAutoFit/>
          </a:bodyPr>
          <a:lstStyle/>
          <a:p>
            <a:r>
              <a:rPr lang="en-US" dirty="0">
                <a:hlinkClick r:id="rId4"/>
              </a:rPr>
              <a:t>https://jalammar.github.io/illustrated-gpt2/</a:t>
            </a:r>
            <a:r>
              <a:rPr lang="en-US" dirty="0"/>
              <a:t> </a:t>
            </a:r>
          </a:p>
        </p:txBody>
      </p:sp>
      <p:grpSp>
        <p:nvGrpSpPr>
          <p:cNvPr id="8" name="Group 7">
            <a:extLst>
              <a:ext uri="{FF2B5EF4-FFF2-40B4-BE49-F238E27FC236}">
                <a16:creationId xmlns:a16="http://schemas.microsoft.com/office/drawing/2014/main" id="{6988ED85-07D0-984D-809F-AE9E42FFF997}"/>
              </a:ext>
            </a:extLst>
          </p:cNvPr>
          <p:cNvGrpSpPr/>
          <p:nvPr/>
        </p:nvGrpSpPr>
        <p:grpSpPr>
          <a:xfrm>
            <a:off x="992511" y="4053839"/>
            <a:ext cx="501009" cy="788643"/>
            <a:chOff x="3280587" y="2504585"/>
            <a:chExt cx="2376155" cy="3954601"/>
          </a:xfrm>
        </p:grpSpPr>
        <p:pic>
          <p:nvPicPr>
            <p:cNvPr id="9" name="Picture 8">
              <a:extLst>
                <a:ext uri="{FF2B5EF4-FFF2-40B4-BE49-F238E27FC236}">
                  <a16:creationId xmlns:a16="http://schemas.microsoft.com/office/drawing/2014/main" id="{95ACA6CE-BA7A-4443-A4A0-13F8F13EDF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0587" y="2504585"/>
              <a:ext cx="2376155" cy="3954601"/>
            </a:xfrm>
            <a:prstGeom prst="rect">
              <a:avLst/>
            </a:prstGeom>
          </p:spPr>
        </p:pic>
        <p:grpSp>
          <p:nvGrpSpPr>
            <p:cNvPr id="10" name="Group 9">
              <a:extLst>
                <a:ext uri="{FF2B5EF4-FFF2-40B4-BE49-F238E27FC236}">
                  <a16:creationId xmlns:a16="http://schemas.microsoft.com/office/drawing/2014/main" id="{6EBFE298-9D05-E849-B640-FF345A948246}"/>
                </a:ext>
              </a:extLst>
            </p:cNvPr>
            <p:cNvGrpSpPr/>
            <p:nvPr/>
          </p:nvGrpSpPr>
          <p:grpSpPr>
            <a:xfrm rot="997759">
              <a:off x="4186180" y="3235097"/>
              <a:ext cx="1016609" cy="1720344"/>
              <a:chOff x="7185510" y="2237008"/>
              <a:chExt cx="1016609" cy="1720344"/>
            </a:xfrm>
          </p:grpSpPr>
          <p:pic>
            <p:nvPicPr>
              <p:cNvPr id="11" name="Picture 10">
                <a:extLst>
                  <a:ext uri="{FF2B5EF4-FFF2-40B4-BE49-F238E27FC236}">
                    <a16:creationId xmlns:a16="http://schemas.microsoft.com/office/drawing/2014/main" id="{11EBE410-C5BC-7D4B-AF35-3ECAA62C6F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2636">
                <a:off x="7310150" y="3385001"/>
                <a:ext cx="767333" cy="572351"/>
              </a:xfrm>
              <a:prstGeom prst="rect">
                <a:avLst/>
              </a:prstGeom>
            </p:spPr>
          </p:pic>
          <p:pic>
            <p:nvPicPr>
              <p:cNvPr id="12" name="Picture 11">
                <a:extLst>
                  <a:ext uri="{FF2B5EF4-FFF2-40B4-BE49-F238E27FC236}">
                    <a16:creationId xmlns:a16="http://schemas.microsoft.com/office/drawing/2014/main" id="{A76CFB99-088E-9B49-BEB7-D0A88A0196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460312">
                <a:off x="7185510" y="2237008"/>
                <a:ext cx="1016609" cy="927703"/>
              </a:xfrm>
              <a:prstGeom prst="rect">
                <a:avLst/>
              </a:prstGeom>
            </p:spPr>
          </p:pic>
          <p:pic>
            <p:nvPicPr>
              <p:cNvPr id="13" name="Picture 12">
                <a:extLst>
                  <a:ext uri="{FF2B5EF4-FFF2-40B4-BE49-F238E27FC236}">
                    <a16:creationId xmlns:a16="http://schemas.microsoft.com/office/drawing/2014/main" id="{A7DE3462-7DBB-824A-8897-F3CA109BE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7826" y="3019981"/>
                <a:ext cx="798480" cy="595583"/>
              </a:xfrm>
              <a:prstGeom prst="rect">
                <a:avLst/>
              </a:prstGeom>
            </p:spPr>
          </p:pic>
        </p:grpSp>
      </p:grpSp>
      <p:sp>
        <p:nvSpPr>
          <p:cNvPr id="14" name="TextBox 13">
            <a:extLst>
              <a:ext uri="{FF2B5EF4-FFF2-40B4-BE49-F238E27FC236}">
                <a16:creationId xmlns:a16="http://schemas.microsoft.com/office/drawing/2014/main" id="{6F4D42DD-CD26-7844-9709-87577123676F}"/>
              </a:ext>
            </a:extLst>
          </p:cNvPr>
          <p:cNvSpPr txBox="1"/>
          <p:nvPr/>
        </p:nvSpPr>
        <p:spPr>
          <a:xfrm>
            <a:off x="644562" y="4963894"/>
            <a:ext cx="1417320" cy="646331"/>
          </a:xfrm>
          <a:prstGeom prst="rect">
            <a:avLst/>
          </a:prstGeom>
          <a:noFill/>
        </p:spPr>
        <p:txBody>
          <a:bodyPr wrap="square" rtlCol="0">
            <a:spAutoFit/>
          </a:bodyPr>
          <a:lstStyle/>
          <a:p>
            <a:pPr algn="ctr"/>
            <a:r>
              <a:rPr lang="en-US" dirty="0"/>
              <a:t>BERT 110M parameters</a:t>
            </a:r>
          </a:p>
        </p:txBody>
      </p:sp>
    </p:spTree>
    <p:extLst>
      <p:ext uri="{BB962C8B-B14F-4D97-AF65-F5344CB8AC3E}">
        <p14:creationId xmlns:p14="http://schemas.microsoft.com/office/powerpoint/2010/main" val="3380378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43BD-05AB-1F4B-9776-F434C56BF5DE}"/>
              </a:ext>
            </a:extLst>
          </p:cNvPr>
          <p:cNvSpPr>
            <a:spLocks noGrp="1"/>
          </p:cNvSpPr>
          <p:nvPr>
            <p:ph type="title"/>
          </p:nvPr>
        </p:nvSpPr>
        <p:spPr/>
        <p:txBody>
          <a:bodyPr/>
          <a:lstStyle/>
          <a:p>
            <a:r>
              <a:rPr lang="en-US" dirty="0"/>
              <a:t>GPT Language Models</a:t>
            </a:r>
          </a:p>
        </p:txBody>
      </p:sp>
      <p:sp>
        <p:nvSpPr>
          <p:cNvPr id="4" name="Rectangle 3">
            <a:extLst>
              <a:ext uri="{FF2B5EF4-FFF2-40B4-BE49-F238E27FC236}">
                <a16:creationId xmlns:a16="http://schemas.microsoft.com/office/drawing/2014/main" id="{DC3A325D-0EC6-4446-9817-4A8DD027E8C7}"/>
              </a:ext>
            </a:extLst>
          </p:cNvPr>
          <p:cNvSpPr/>
          <p:nvPr/>
        </p:nvSpPr>
        <p:spPr>
          <a:xfrm>
            <a:off x="7638785" y="260909"/>
            <a:ext cx="4336315" cy="369332"/>
          </a:xfrm>
          <a:prstGeom prst="rect">
            <a:avLst/>
          </a:prstGeom>
        </p:spPr>
        <p:txBody>
          <a:bodyPr wrap="none">
            <a:spAutoFit/>
          </a:bodyPr>
          <a:lstStyle/>
          <a:p>
            <a:r>
              <a:rPr lang="en-US" dirty="0">
                <a:hlinkClick r:id="rId3"/>
              </a:rPr>
              <a:t>https://jalammar.github.io/illustrated-gpt2/</a:t>
            </a:r>
            <a:r>
              <a:rPr lang="en-US" dirty="0"/>
              <a:t> </a:t>
            </a:r>
          </a:p>
        </p:txBody>
      </p:sp>
      <p:pic>
        <p:nvPicPr>
          <p:cNvPr id="15" name="Content Placeholder 6" descr="A picture containing text, sign&#10;&#10;Description automatically generated">
            <a:extLst>
              <a:ext uri="{FF2B5EF4-FFF2-40B4-BE49-F238E27FC236}">
                <a16:creationId xmlns:a16="http://schemas.microsoft.com/office/drawing/2014/main" id="{BB6276E3-E53E-AC4D-804C-FC24057058AC}"/>
              </a:ext>
            </a:extLst>
          </p:cNvPr>
          <p:cNvPicPr>
            <a:picLocks noGrp="1" noChangeAspect="1"/>
          </p:cNvPicPr>
          <p:nvPr>
            <p:ph idx="1"/>
          </p:nvPr>
        </p:nvPicPr>
        <p:blipFill>
          <a:blip r:embed="rId4"/>
          <a:stretch>
            <a:fillRect/>
          </a:stretch>
        </p:blipFill>
        <p:spPr>
          <a:xfrm>
            <a:off x="1737130" y="3783803"/>
            <a:ext cx="4099790" cy="1503256"/>
          </a:xfrm>
        </p:spPr>
      </p:pic>
      <p:grpSp>
        <p:nvGrpSpPr>
          <p:cNvPr id="16" name="Group 15">
            <a:extLst>
              <a:ext uri="{FF2B5EF4-FFF2-40B4-BE49-F238E27FC236}">
                <a16:creationId xmlns:a16="http://schemas.microsoft.com/office/drawing/2014/main" id="{594D9182-4A1D-0C4B-9F0F-91268EC1D1B3}"/>
              </a:ext>
            </a:extLst>
          </p:cNvPr>
          <p:cNvGrpSpPr/>
          <p:nvPr/>
        </p:nvGrpSpPr>
        <p:grpSpPr>
          <a:xfrm>
            <a:off x="1178916" y="4645773"/>
            <a:ext cx="348609" cy="392402"/>
            <a:chOff x="3280587" y="2504585"/>
            <a:chExt cx="2376155" cy="3954601"/>
          </a:xfrm>
        </p:grpSpPr>
        <p:pic>
          <p:nvPicPr>
            <p:cNvPr id="17" name="Picture 16">
              <a:extLst>
                <a:ext uri="{FF2B5EF4-FFF2-40B4-BE49-F238E27FC236}">
                  <a16:creationId xmlns:a16="http://schemas.microsoft.com/office/drawing/2014/main" id="{D0515F8B-E27D-EC46-AD8A-8BE45BA80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0587" y="2504585"/>
              <a:ext cx="2376155" cy="3954601"/>
            </a:xfrm>
            <a:prstGeom prst="rect">
              <a:avLst/>
            </a:prstGeom>
          </p:spPr>
        </p:pic>
        <p:grpSp>
          <p:nvGrpSpPr>
            <p:cNvPr id="18" name="Group 17">
              <a:extLst>
                <a:ext uri="{FF2B5EF4-FFF2-40B4-BE49-F238E27FC236}">
                  <a16:creationId xmlns:a16="http://schemas.microsoft.com/office/drawing/2014/main" id="{00829396-DBD2-7E45-88B1-51AF86A59D61}"/>
                </a:ext>
              </a:extLst>
            </p:cNvPr>
            <p:cNvGrpSpPr/>
            <p:nvPr/>
          </p:nvGrpSpPr>
          <p:grpSpPr>
            <a:xfrm rot="997759">
              <a:off x="4186180" y="3235097"/>
              <a:ext cx="1016609" cy="1720344"/>
              <a:chOff x="7185510" y="2237008"/>
              <a:chExt cx="1016609" cy="1720344"/>
            </a:xfrm>
          </p:grpSpPr>
          <p:pic>
            <p:nvPicPr>
              <p:cNvPr id="19" name="Picture 18">
                <a:extLst>
                  <a:ext uri="{FF2B5EF4-FFF2-40B4-BE49-F238E27FC236}">
                    <a16:creationId xmlns:a16="http://schemas.microsoft.com/office/drawing/2014/main" id="{10B03727-CA9E-834D-8A0B-AD7B5CD72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2636">
                <a:off x="7310150" y="3385001"/>
                <a:ext cx="767333" cy="572351"/>
              </a:xfrm>
              <a:prstGeom prst="rect">
                <a:avLst/>
              </a:prstGeom>
            </p:spPr>
          </p:pic>
          <p:pic>
            <p:nvPicPr>
              <p:cNvPr id="20" name="Picture 19">
                <a:extLst>
                  <a:ext uri="{FF2B5EF4-FFF2-40B4-BE49-F238E27FC236}">
                    <a16:creationId xmlns:a16="http://schemas.microsoft.com/office/drawing/2014/main" id="{DFFA370D-ACC8-7046-9D29-46D40042E1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460312">
                <a:off x="7185510" y="2237008"/>
                <a:ext cx="1016609" cy="927703"/>
              </a:xfrm>
              <a:prstGeom prst="rect">
                <a:avLst/>
              </a:prstGeom>
            </p:spPr>
          </p:pic>
          <p:pic>
            <p:nvPicPr>
              <p:cNvPr id="21" name="Picture 20">
                <a:extLst>
                  <a:ext uri="{FF2B5EF4-FFF2-40B4-BE49-F238E27FC236}">
                    <a16:creationId xmlns:a16="http://schemas.microsoft.com/office/drawing/2014/main" id="{A50B2767-F776-8E43-A020-A8C9C1524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7826" y="3019981"/>
                <a:ext cx="798480" cy="595583"/>
              </a:xfrm>
              <a:prstGeom prst="rect">
                <a:avLst/>
              </a:prstGeom>
            </p:spPr>
          </p:pic>
        </p:grpSp>
      </p:grpSp>
      <p:sp>
        <p:nvSpPr>
          <p:cNvPr id="22" name="TextBox 21">
            <a:extLst>
              <a:ext uri="{FF2B5EF4-FFF2-40B4-BE49-F238E27FC236}">
                <a16:creationId xmlns:a16="http://schemas.microsoft.com/office/drawing/2014/main" id="{9A4CCA34-8083-2B46-8F2D-E6858B56E4BE}"/>
              </a:ext>
            </a:extLst>
          </p:cNvPr>
          <p:cNvSpPr txBox="1"/>
          <p:nvPr/>
        </p:nvSpPr>
        <p:spPr>
          <a:xfrm>
            <a:off x="671884" y="5094487"/>
            <a:ext cx="1417320" cy="646331"/>
          </a:xfrm>
          <a:prstGeom prst="rect">
            <a:avLst/>
          </a:prstGeom>
          <a:noFill/>
        </p:spPr>
        <p:txBody>
          <a:bodyPr wrap="square" rtlCol="0">
            <a:spAutoFit/>
          </a:bodyPr>
          <a:lstStyle/>
          <a:p>
            <a:pPr algn="ctr"/>
            <a:r>
              <a:rPr lang="en-US" dirty="0"/>
              <a:t>BERT 110M parameters</a:t>
            </a:r>
          </a:p>
        </p:txBody>
      </p:sp>
      <p:pic>
        <p:nvPicPr>
          <p:cNvPr id="32" name="Picture 31" descr="A picture containing graphical user interface&#10;&#10;Description automatically generated">
            <a:extLst>
              <a:ext uri="{FF2B5EF4-FFF2-40B4-BE49-F238E27FC236}">
                <a16:creationId xmlns:a16="http://schemas.microsoft.com/office/drawing/2014/main" id="{1BD8412D-5863-974E-B45C-06F9494134D8}"/>
              </a:ext>
            </a:extLst>
          </p:cNvPr>
          <p:cNvPicPr>
            <a:picLocks noChangeAspect="1"/>
          </p:cNvPicPr>
          <p:nvPr/>
        </p:nvPicPr>
        <p:blipFill rotWithShape="1">
          <a:blip r:embed="rId8"/>
          <a:srcRect l="3232" t="15473" r="69247" b="13323"/>
          <a:stretch/>
        </p:blipFill>
        <p:spPr>
          <a:xfrm>
            <a:off x="6046525" y="1491052"/>
            <a:ext cx="2856147" cy="3547123"/>
          </a:xfrm>
          <a:prstGeom prst="rect">
            <a:avLst/>
          </a:prstGeom>
        </p:spPr>
      </p:pic>
      <p:sp>
        <p:nvSpPr>
          <p:cNvPr id="33" name="TextBox 32">
            <a:extLst>
              <a:ext uri="{FF2B5EF4-FFF2-40B4-BE49-F238E27FC236}">
                <a16:creationId xmlns:a16="http://schemas.microsoft.com/office/drawing/2014/main" id="{C32D58BB-FDF7-154E-A5D5-EB134ADCC00D}"/>
              </a:ext>
            </a:extLst>
          </p:cNvPr>
          <p:cNvSpPr txBox="1"/>
          <p:nvPr/>
        </p:nvSpPr>
        <p:spPr>
          <a:xfrm>
            <a:off x="6765938" y="5094486"/>
            <a:ext cx="1417320" cy="646331"/>
          </a:xfrm>
          <a:prstGeom prst="rect">
            <a:avLst/>
          </a:prstGeom>
          <a:noFill/>
        </p:spPr>
        <p:txBody>
          <a:bodyPr wrap="square" rtlCol="0">
            <a:spAutoFit/>
          </a:bodyPr>
          <a:lstStyle/>
          <a:p>
            <a:pPr algn="ctr"/>
            <a:r>
              <a:rPr lang="en-US" dirty="0"/>
              <a:t>175B parameters</a:t>
            </a:r>
          </a:p>
        </p:txBody>
      </p:sp>
    </p:spTree>
    <p:extLst>
      <p:ext uri="{BB962C8B-B14F-4D97-AF65-F5344CB8AC3E}">
        <p14:creationId xmlns:p14="http://schemas.microsoft.com/office/powerpoint/2010/main" val="4067360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43BD-05AB-1F4B-9776-F434C56BF5DE}"/>
              </a:ext>
            </a:extLst>
          </p:cNvPr>
          <p:cNvSpPr>
            <a:spLocks noGrp="1"/>
          </p:cNvSpPr>
          <p:nvPr>
            <p:ph type="title"/>
          </p:nvPr>
        </p:nvSpPr>
        <p:spPr/>
        <p:txBody>
          <a:bodyPr/>
          <a:lstStyle/>
          <a:p>
            <a:r>
              <a:rPr lang="en-US" dirty="0"/>
              <a:t>GPT Language Models</a:t>
            </a:r>
          </a:p>
        </p:txBody>
      </p:sp>
      <p:sp>
        <p:nvSpPr>
          <p:cNvPr id="4" name="Rectangle 3">
            <a:extLst>
              <a:ext uri="{FF2B5EF4-FFF2-40B4-BE49-F238E27FC236}">
                <a16:creationId xmlns:a16="http://schemas.microsoft.com/office/drawing/2014/main" id="{DC3A325D-0EC6-4446-9817-4A8DD027E8C7}"/>
              </a:ext>
            </a:extLst>
          </p:cNvPr>
          <p:cNvSpPr/>
          <p:nvPr/>
        </p:nvSpPr>
        <p:spPr>
          <a:xfrm>
            <a:off x="7638785" y="260909"/>
            <a:ext cx="4336315" cy="369332"/>
          </a:xfrm>
          <a:prstGeom prst="rect">
            <a:avLst/>
          </a:prstGeom>
        </p:spPr>
        <p:txBody>
          <a:bodyPr wrap="none">
            <a:spAutoFit/>
          </a:bodyPr>
          <a:lstStyle/>
          <a:p>
            <a:r>
              <a:rPr lang="en-US" dirty="0">
                <a:hlinkClick r:id="rId3"/>
              </a:rPr>
              <a:t>https://jalammar.github.io/illustrated-gpt2/</a:t>
            </a:r>
            <a:r>
              <a:rPr lang="en-US" dirty="0"/>
              <a:t> </a:t>
            </a:r>
          </a:p>
        </p:txBody>
      </p:sp>
      <p:pic>
        <p:nvPicPr>
          <p:cNvPr id="7" name="Picture 6" descr="Chart, line chart&#10;&#10;Description automatically generated">
            <a:extLst>
              <a:ext uri="{FF2B5EF4-FFF2-40B4-BE49-F238E27FC236}">
                <a16:creationId xmlns:a16="http://schemas.microsoft.com/office/drawing/2014/main" id="{3DABB0EE-132E-044D-A978-996511D04E58}"/>
              </a:ext>
            </a:extLst>
          </p:cNvPr>
          <p:cNvPicPr>
            <a:picLocks noChangeAspect="1"/>
          </p:cNvPicPr>
          <p:nvPr/>
        </p:nvPicPr>
        <p:blipFill>
          <a:blip r:embed="rId4"/>
          <a:stretch>
            <a:fillRect/>
          </a:stretch>
        </p:blipFill>
        <p:spPr>
          <a:xfrm>
            <a:off x="1473200" y="1465384"/>
            <a:ext cx="7670800" cy="4941765"/>
          </a:xfrm>
          <a:prstGeom prst="rect">
            <a:avLst/>
          </a:prstGeom>
        </p:spPr>
      </p:pic>
      <p:sp>
        <p:nvSpPr>
          <p:cNvPr id="8" name="Rectangle 7">
            <a:extLst>
              <a:ext uri="{FF2B5EF4-FFF2-40B4-BE49-F238E27FC236}">
                <a16:creationId xmlns:a16="http://schemas.microsoft.com/office/drawing/2014/main" id="{671D0DFA-F625-1E47-94B4-3A8DE64E10D8}"/>
              </a:ext>
            </a:extLst>
          </p:cNvPr>
          <p:cNvSpPr/>
          <p:nvPr/>
        </p:nvSpPr>
        <p:spPr>
          <a:xfrm>
            <a:off x="2626370" y="6407149"/>
            <a:ext cx="5933419" cy="369332"/>
          </a:xfrm>
          <a:prstGeom prst="rect">
            <a:avLst/>
          </a:prstGeom>
        </p:spPr>
        <p:txBody>
          <a:bodyPr wrap="none">
            <a:spAutoFit/>
          </a:bodyPr>
          <a:lstStyle/>
          <a:p>
            <a:r>
              <a:rPr lang="en-US" dirty="0">
                <a:hlinkClick r:id="rId5"/>
              </a:rPr>
              <a:t>https://lastweekin.ai/p/gpt-3-is-no-longer-the-only-game?s=r</a:t>
            </a:r>
            <a:r>
              <a:rPr lang="en-US" dirty="0"/>
              <a:t> </a:t>
            </a:r>
          </a:p>
        </p:txBody>
      </p:sp>
    </p:spTree>
    <p:extLst>
      <p:ext uri="{BB962C8B-B14F-4D97-AF65-F5344CB8AC3E}">
        <p14:creationId xmlns:p14="http://schemas.microsoft.com/office/powerpoint/2010/main" val="1796188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43BD-05AB-1F4B-9776-F434C56BF5DE}"/>
              </a:ext>
            </a:extLst>
          </p:cNvPr>
          <p:cNvSpPr>
            <a:spLocks noGrp="1"/>
          </p:cNvSpPr>
          <p:nvPr>
            <p:ph type="title"/>
          </p:nvPr>
        </p:nvSpPr>
        <p:spPr/>
        <p:txBody>
          <a:bodyPr/>
          <a:lstStyle/>
          <a:p>
            <a:r>
              <a:rPr lang="en-US" dirty="0"/>
              <a:t>GPT Language Models</a:t>
            </a:r>
          </a:p>
        </p:txBody>
      </p:sp>
      <p:sp>
        <p:nvSpPr>
          <p:cNvPr id="4" name="Rectangle 3">
            <a:extLst>
              <a:ext uri="{FF2B5EF4-FFF2-40B4-BE49-F238E27FC236}">
                <a16:creationId xmlns:a16="http://schemas.microsoft.com/office/drawing/2014/main" id="{DC3A325D-0EC6-4446-9817-4A8DD027E8C7}"/>
              </a:ext>
            </a:extLst>
          </p:cNvPr>
          <p:cNvSpPr/>
          <p:nvPr/>
        </p:nvSpPr>
        <p:spPr>
          <a:xfrm>
            <a:off x="7638785" y="260909"/>
            <a:ext cx="4336315" cy="369332"/>
          </a:xfrm>
          <a:prstGeom prst="rect">
            <a:avLst/>
          </a:prstGeom>
        </p:spPr>
        <p:txBody>
          <a:bodyPr wrap="none">
            <a:spAutoFit/>
          </a:bodyPr>
          <a:lstStyle/>
          <a:p>
            <a:r>
              <a:rPr lang="en-US" dirty="0">
                <a:hlinkClick r:id="rId3"/>
              </a:rPr>
              <a:t>https://jalammar.github.io/illustrated-gpt2/</a:t>
            </a:r>
            <a:r>
              <a:rPr lang="en-US" dirty="0"/>
              <a:t> </a:t>
            </a:r>
          </a:p>
        </p:txBody>
      </p:sp>
      <p:pic>
        <p:nvPicPr>
          <p:cNvPr id="6" name="Picture 5" descr="Diagram&#10;&#10;Description automatically generated">
            <a:extLst>
              <a:ext uri="{FF2B5EF4-FFF2-40B4-BE49-F238E27FC236}">
                <a16:creationId xmlns:a16="http://schemas.microsoft.com/office/drawing/2014/main" id="{44A05D3F-0535-724D-A0B1-DBC2266FB4FB}"/>
              </a:ext>
            </a:extLst>
          </p:cNvPr>
          <p:cNvPicPr>
            <a:picLocks noChangeAspect="1"/>
          </p:cNvPicPr>
          <p:nvPr/>
        </p:nvPicPr>
        <p:blipFill>
          <a:blip r:embed="rId4"/>
          <a:stretch>
            <a:fillRect/>
          </a:stretch>
        </p:blipFill>
        <p:spPr>
          <a:xfrm>
            <a:off x="2286000" y="1499158"/>
            <a:ext cx="7608856" cy="5097933"/>
          </a:xfrm>
          <a:prstGeom prst="rect">
            <a:avLst/>
          </a:prstGeom>
        </p:spPr>
      </p:pic>
    </p:spTree>
    <p:extLst>
      <p:ext uri="{BB962C8B-B14F-4D97-AF65-F5344CB8AC3E}">
        <p14:creationId xmlns:p14="http://schemas.microsoft.com/office/powerpoint/2010/main" val="830511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43BD-05AB-1F4B-9776-F434C56BF5DE}"/>
              </a:ext>
            </a:extLst>
          </p:cNvPr>
          <p:cNvSpPr>
            <a:spLocks noGrp="1"/>
          </p:cNvSpPr>
          <p:nvPr>
            <p:ph type="title"/>
          </p:nvPr>
        </p:nvSpPr>
        <p:spPr/>
        <p:txBody>
          <a:bodyPr/>
          <a:lstStyle/>
          <a:p>
            <a:r>
              <a:rPr lang="en-US" dirty="0"/>
              <a:t>GPT Language Models</a:t>
            </a:r>
          </a:p>
        </p:txBody>
      </p:sp>
      <p:sp>
        <p:nvSpPr>
          <p:cNvPr id="4" name="Rectangle 3">
            <a:extLst>
              <a:ext uri="{FF2B5EF4-FFF2-40B4-BE49-F238E27FC236}">
                <a16:creationId xmlns:a16="http://schemas.microsoft.com/office/drawing/2014/main" id="{DC3A325D-0EC6-4446-9817-4A8DD027E8C7}"/>
              </a:ext>
            </a:extLst>
          </p:cNvPr>
          <p:cNvSpPr/>
          <p:nvPr/>
        </p:nvSpPr>
        <p:spPr>
          <a:xfrm>
            <a:off x="7638785" y="260909"/>
            <a:ext cx="4336315" cy="369332"/>
          </a:xfrm>
          <a:prstGeom prst="rect">
            <a:avLst/>
          </a:prstGeom>
        </p:spPr>
        <p:txBody>
          <a:bodyPr wrap="none">
            <a:spAutoFit/>
          </a:bodyPr>
          <a:lstStyle/>
          <a:p>
            <a:r>
              <a:rPr lang="en-US" dirty="0">
                <a:hlinkClick r:id="rId3"/>
              </a:rPr>
              <a:t>https://jalammar.github.io/illustrated-gpt2/</a:t>
            </a:r>
            <a:r>
              <a:rPr lang="en-US" dirty="0"/>
              <a:t> </a:t>
            </a:r>
          </a:p>
        </p:txBody>
      </p:sp>
      <p:pic>
        <p:nvPicPr>
          <p:cNvPr id="5" name="Picture 4" descr="Graphical user interface&#10;&#10;Description automatically generated">
            <a:extLst>
              <a:ext uri="{FF2B5EF4-FFF2-40B4-BE49-F238E27FC236}">
                <a16:creationId xmlns:a16="http://schemas.microsoft.com/office/drawing/2014/main" id="{0109A2B9-A071-A44A-933B-1E1F33384477}"/>
              </a:ext>
            </a:extLst>
          </p:cNvPr>
          <p:cNvPicPr>
            <a:picLocks noChangeAspect="1"/>
          </p:cNvPicPr>
          <p:nvPr/>
        </p:nvPicPr>
        <p:blipFill>
          <a:blip r:embed="rId4"/>
          <a:stretch>
            <a:fillRect/>
          </a:stretch>
        </p:blipFill>
        <p:spPr>
          <a:xfrm>
            <a:off x="1524000" y="1695450"/>
            <a:ext cx="9144000" cy="3467100"/>
          </a:xfrm>
          <a:prstGeom prst="rect">
            <a:avLst/>
          </a:prstGeom>
        </p:spPr>
      </p:pic>
    </p:spTree>
    <p:extLst>
      <p:ext uri="{BB962C8B-B14F-4D97-AF65-F5344CB8AC3E}">
        <p14:creationId xmlns:p14="http://schemas.microsoft.com/office/powerpoint/2010/main" val="1372483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43BD-05AB-1F4B-9776-F434C56BF5DE}"/>
              </a:ext>
            </a:extLst>
          </p:cNvPr>
          <p:cNvSpPr>
            <a:spLocks noGrp="1"/>
          </p:cNvSpPr>
          <p:nvPr>
            <p:ph type="title"/>
          </p:nvPr>
        </p:nvSpPr>
        <p:spPr/>
        <p:txBody>
          <a:bodyPr/>
          <a:lstStyle/>
          <a:p>
            <a:r>
              <a:rPr lang="en-US" dirty="0"/>
              <a:t>GPT Language Models</a:t>
            </a:r>
          </a:p>
        </p:txBody>
      </p:sp>
      <p:sp>
        <p:nvSpPr>
          <p:cNvPr id="4" name="Rectangle 3">
            <a:extLst>
              <a:ext uri="{FF2B5EF4-FFF2-40B4-BE49-F238E27FC236}">
                <a16:creationId xmlns:a16="http://schemas.microsoft.com/office/drawing/2014/main" id="{DC3A325D-0EC6-4446-9817-4A8DD027E8C7}"/>
              </a:ext>
            </a:extLst>
          </p:cNvPr>
          <p:cNvSpPr/>
          <p:nvPr/>
        </p:nvSpPr>
        <p:spPr>
          <a:xfrm>
            <a:off x="7638785" y="260909"/>
            <a:ext cx="4336315" cy="369332"/>
          </a:xfrm>
          <a:prstGeom prst="rect">
            <a:avLst/>
          </a:prstGeom>
        </p:spPr>
        <p:txBody>
          <a:bodyPr wrap="none">
            <a:spAutoFit/>
          </a:bodyPr>
          <a:lstStyle/>
          <a:p>
            <a:r>
              <a:rPr lang="en-US" dirty="0">
                <a:hlinkClick r:id="rId3"/>
              </a:rPr>
              <a:t>https://jalammar.github.io/illustrated-gpt2/</a:t>
            </a:r>
            <a:r>
              <a:rPr lang="en-US" dirty="0"/>
              <a:t> </a:t>
            </a:r>
          </a:p>
        </p:txBody>
      </p:sp>
      <p:pic>
        <p:nvPicPr>
          <p:cNvPr id="6" name="Picture 5" descr="Graphical user interface, application&#10;&#10;Description automatically generated">
            <a:extLst>
              <a:ext uri="{FF2B5EF4-FFF2-40B4-BE49-F238E27FC236}">
                <a16:creationId xmlns:a16="http://schemas.microsoft.com/office/drawing/2014/main" id="{D32C4FC6-0E08-B64A-9BE0-C0CDD5C94299}"/>
              </a:ext>
            </a:extLst>
          </p:cNvPr>
          <p:cNvPicPr>
            <a:picLocks noChangeAspect="1"/>
          </p:cNvPicPr>
          <p:nvPr/>
        </p:nvPicPr>
        <p:blipFill>
          <a:blip r:embed="rId4"/>
          <a:stretch>
            <a:fillRect/>
          </a:stretch>
        </p:blipFill>
        <p:spPr>
          <a:xfrm>
            <a:off x="1524000" y="1263650"/>
            <a:ext cx="9144000" cy="4330700"/>
          </a:xfrm>
          <a:prstGeom prst="rect">
            <a:avLst/>
          </a:prstGeom>
        </p:spPr>
      </p:pic>
    </p:spTree>
    <p:extLst>
      <p:ext uri="{BB962C8B-B14F-4D97-AF65-F5344CB8AC3E}">
        <p14:creationId xmlns:p14="http://schemas.microsoft.com/office/powerpoint/2010/main" val="389636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a:t>
            </a:r>
          </a:p>
        </p:txBody>
      </p:sp>
      <p:sp>
        <p:nvSpPr>
          <p:cNvPr id="3" name="Content Placeholder 2">
            <a:extLst>
              <a:ext uri="{FF2B5EF4-FFF2-40B4-BE49-F238E27FC236}">
                <a16:creationId xmlns:a16="http://schemas.microsoft.com/office/drawing/2014/main" id="{F04EA691-AAA7-F047-926E-D507CFCB06B9}"/>
              </a:ext>
            </a:extLst>
          </p:cNvPr>
          <p:cNvSpPr>
            <a:spLocks noGrp="1"/>
          </p:cNvSpPr>
          <p:nvPr>
            <p:ph idx="1"/>
          </p:nvPr>
        </p:nvSpPr>
        <p:spPr/>
        <p:txBody>
          <a:bodyPr/>
          <a:lstStyle/>
          <a:p>
            <a:r>
              <a:rPr lang="en-US" dirty="0"/>
              <a:t>Only using transformer decoder blocks (BERT is using transformer encoder blocks)</a:t>
            </a:r>
          </a:p>
          <a:p>
            <a:r>
              <a:rPr lang="en-US" dirty="0"/>
              <a:t>Outputs one token at a time:</a:t>
            </a:r>
          </a:p>
          <a:p>
            <a:pPr lvl="1"/>
            <a:r>
              <a:rPr lang="en-US" dirty="0"/>
              <a:t>“autoregression”: after each token is produced, that token is added to the sequence of inputs, and that new sequence becomes the input to the model in its next step</a:t>
            </a:r>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dirty="0">
                <a:hlinkClick r:id="rId2"/>
              </a:rPr>
              <a:t>https://jalammar.github.io/illustrated-gpt2/</a:t>
            </a:r>
            <a:r>
              <a:rPr lang="en-US" dirty="0"/>
              <a:t> </a:t>
            </a:r>
          </a:p>
        </p:txBody>
      </p:sp>
    </p:spTree>
    <p:extLst>
      <p:ext uri="{BB962C8B-B14F-4D97-AF65-F5344CB8AC3E}">
        <p14:creationId xmlns:p14="http://schemas.microsoft.com/office/powerpoint/2010/main" val="472420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a:t>
            </a:r>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2"/>
              </a:rPr>
              <a:t>https://jalammar.github.io/illustrated-gpt2/</a:t>
            </a:r>
            <a:r>
              <a:rPr lang="en-US"/>
              <a:t> </a:t>
            </a:r>
            <a:endParaRPr lang="en-US" dirty="0"/>
          </a:p>
        </p:txBody>
      </p:sp>
      <p:pic>
        <p:nvPicPr>
          <p:cNvPr id="6" name="Picture 5">
            <a:extLst>
              <a:ext uri="{FF2B5EF4-FFF2-40B4-BE49-F238E27FC236}">
                <a16:creationId xmlns:a16="http://schemas.microsoft.com/office/drawing/2014/main" id="{F8E3DE51-7949-5746-8762-7252D6E2674B}"/>
              </a:ext>
            </a:extLst>
          </p:cNvPr>
          <p:cNvPicPr>
            <a:picLocks noChangeAspect="1"/>
          </p:cNvPicPr>
          <p:nvPr/>
        </p:nvPicPr>
        <p:blipFill>
          <a:blip r:embed="rId3"/>
          <a:stretch>
            <a:fillRect/>
          </a:stretch>
        </p:blipFill>
        <p:spPr>
          <a:xfrm>
            <a:off x="1549400" y="1690688"/>
            <a:ext cx="9093200" cy="3175000"/>
          </a:xfrm>
          <a:prstGeom prst="rect">
            <a:avLst/>
          </a:prstGeom>
        </p:spPr>
      </p:pic>
    </p:spTree>
    <p:extLst>
      <p:ext uri="{BB962C8B-B14F-4D97-AF65-F5344CB8AC3E}">
        <p14:creationId xmlns:p14="http://schemas.microsoft.com/office/powerpoint/2010/main" val="2379755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a:t>
            </a:r>
          </a:p>
        </p:txBody>
      </p:sp>
      <p:sp>
        <p:nvSpPr>
          <p:cNvPr id="3" name="Content Placeholder 2">
            <a:extLst>
              <a:ext uri="{FF2B5EF4-FFF2-40B4-BE49-F238E27FC236}">
                <a16:creationId xmlns:a16="http://schemas.microsoft.com/office/drawing/2014/main" id="{F04EA691-AAA7-F047-926E-D507CFCB06B9}"/>
              </a:ext>
            </a:extLst>
          </p:cNvPr>
          <p:cNvSpPr>
            <a:spLocks noGrp="1"/>
          </p:cNvSpPr>
          <p:nvPr>
            <p:ph idx="1"/>
          </p:nvPr>
        </p:nvSpPr>
        <p:spPr/>
        <p:txBody>
          <a:bodyPr/>
          <a:lstStyle/>
          <a:p>
            <a:r>
              <a:rPr lang="en-US" dirty="0"/>
              <a:t>Only using transformer decoder blocks (BERT is using transformer encoder blocks)</a:t>
            </a:r>
          </a:p>
          <a:p>
            <a:r>
              <a:rPr lang="en-US" dirty="0"/>
              <a:t>Outputs one token at a time:</a:t>
            </a:r>
          </a:p>
          <a:p>
            <a:pPr lvl="1"/>
            <a:r>
              <a:rPr lang="en-US" dirty="0"/>
              <a:t>“autoregression”: after each token is produced, that token is added to the sequence of inputs, and that new sequence becomes the input to the model in its next step</a:t>
            </a:r>
          </a:p>
          <a:p>
            <a:r>
              <a:rPr lang="en-US" dirty="0"/>
              <a:t>Self-attention layer masks future tokens</a:t>
            </a:r>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dirty="0">
                <a:hlinkClick r:id="rId3"/>
              </a:rPr>
              <a:t>https://jalammar.github.io/illustrated-gpt2/</a:t>
            </a:r>
            <a:r>
              <a:rPr lang="en-US" dirty="0"/>
              <a:t> </a:t>
            </a:r>
          </a:p>
        </p:txBody>
      </p:sp>
    </p:spTree>
    <p:extLst>
      <p:ext uri="{BB962C8B-B14F-4D97-AF65-F5344CB8AC3E}">
        <p14:creationId xmlns:p14="http://schemas.microsoft.com/office/powerpoint/2010/main" val="546746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5145-DA24-6B4F-A0C6-912DBE1F9AC0}"/>
              </a:ext>
            </a:extLst>
          </p:cNvPr>
          <p:cNvSpPr>
            <a:spLocks noGrp="1"/>
          </p:cNvSpPr>
          <p:nvPr>
            <p:ph type="title"/>
          </p:nvPr>
        </p:nvSpPr>
        <p:spPr/>
        <p:txBody>
          <a:bodyPr/>
          <a:lstStyle/>
          <a:p>
            <a:r>
              <a:rPr lang="en-US" dirty="0"/>
              <a:t>Attentional Interfaces</a:t>
            </a:r>
          </a:p>
        </p:txBody>
      </p:sp>
      <p:sp>
        <p:nvSpPr>
          <p:cNvPr id="3" name="Content Placeholder 2">
            <a:extLst>
              <a:ext uri="{FF2B5EF4-FFF2-40B4-BE49-F238E27FC236}">
                <a16:creationId xmlns:a16="http://schemas.microsoft.com/office/drawing/2014/main" id="{CB0A97F0-4C4D-134A-AA71-32A2BA7E0053}"/>
              </a:ext>
            </a:extLst>
          </p:cNvPr>
          <p:cNvSpPr>
            <a:spLocks noGrp="1"/>
          </p:cNvSpPr>
          <p:nvPr>
            <p:ph idx="1"/>
          </p:nvPr>
        </p:nvSpPr>
        <p:spPr/>
        <p:txBody>
          <a:bodyPr/>
          <a:lstStyle/>
          <a:p>
            <a:r>
              <a:rPr lang="en-US" dirty="0"/>
              <a:t>Is also used in image captioning</a:t>
            </a:r>
          </a:p>
          <a:p>
            <a:pPr lvl="1"/>
            <a:r>
              <a:rPr lang="en-US" dirty="0"/>
              <a:t>On the interface between a CNN and an RNN</a:t>
            </a:r>
          </a:p>
          <a:p>
            <a:pPr lvl="1"/>
            <a:r>
              <a:rPr lang="en-US" dirty="0"/>
              <a:t>RNN will look at different position of an image as it generates each word</a:t>
            </a:r>
          </a:p>
          <a:p>
            <a:r>
              <a:rPr lang="en-US" dirty="0"/>
              <a:t>Attention can be used whenever you want to interface with a NN that has a repeating structure in its output</a:t>
            </a:r>
          </a:p>
        </p:txBody>
      </p:sp>
      <p:pic>
        <p:nvPicPr>
          <p:cNvPr id="5" name="Picture 4">
            <a:extLst>
              <a:ext uri="{FF2B5EF4-FFF2-40B4-BE49-F238E27FC236}">
                <a16:creationId xmlns:a16="http://schemas.microsoft.com/office/drawing/2014/main" id="{1CEA17AD-93D1-5843-9D11-1931724B4E0C}"/>
              </a:ext>
            </a:extLst>
          </p:cNvPr>
          <p:cNvPicPr>
            <a:picLocks noChangeAspect="1"/>
          </p:cNvPicPr>
          <p:nvPr/>
        </p:nvPicPr>
        <p:blipFill rotWithShape="1">
          <a:blip r:embed="rId2"/>
          <a:srcRect l="27185" t="29037" r="27718" b="54371"/>
          <a:stretch/>
        </p:blipFill>
        <p:spPr>
          <a:xfrm>
            <a:off x="392747" y="4042728"/>
            <a:ext cx="11406505" cy="2524760"/>
          </a:xfrm>
          <a:prstGeom prst="rect">
            <a:avLst/>
          </a:prstGeom>
        </p:spPr>
      </p:pic>
    </p:spTree>
    <p:extLst>
      <p:ext uri="{BB962C8B-B14F-4D97-AF65-F5344CB8AC3E}">
        <p14:creationId xmlns:p14="http://schemas.microsoft.com/office/powerpoint/2010/main" val="107837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a:t>
            </a:r>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2"/>
              </a:rPr>
              <a:t>https://jalammar.github.io/illustrated-gpt2/</a:t>
            </a:r>
            <a:r>
              <a:rPr lang="en-US"/>
              <a:t> </a:t>
            </a:r>
            <a:endParaRPr lang="en-US" dirty="0"/>
          </a:p>
        </p:txBody>
      </p:sp>
      <p:pic>
        <p:nvPicPr>
          <p:cNvPr id="5" name="Picture 4" descr="Timeline&#10;&#10;Description automatically generated">
            <a:extLst>
              <a:ext uri="{FF2B5EF4-FFF2-40B4-BE49-F238E27FC236}">
                <a16:creationId xmlns:a16="http://schemas.microsoft.com/office/drawing/2014/main" id="{84FC7E9B-7063-7047-8283-CAEF88E870DD}"/>
              </a:ext>
            </a:extLst>
          </p:cNvPr>
          <p:cNvPicPr>
            <a:picLocks noChangeAspect="1"/>
          </p:cNvPicPr>
          <p:nvPr/>
        </p:nvPicPr>
        <p:blipFill>
          <a:blip r:embed="rId3"/>
          <a:stretch>
            <a:fillRect/>
          </a:stretch>
        </p:blipFill>
        <p:spPr>
          <a:xfrm>
            <a:off x="3008130" y="1490104"/>
            <a:ext cx="5846310" cy="3215471"/>
          </a:xfrm>
          <a:prstGeom prst="rect">
            <a:avLst/>
          </a:prstGeom>
        </p:spPr>
      </p:pic>
      <p:pic>
        <p:nvPicPr>
          <p:cNvPr id="8" name="Picture 7" descr="Shape, rectangle&#10;&#10;Description automatically generated">
            <a:extLst>
              <a:ext uri="{FF2B5EF4-FFF2-40B4-BE49-F238E27FC236}">
                <a16:creationId xmlns:a16="http://schemas.microsoft.com/office/drawing/2014/main" id="{3A6A8075-FF29-E540-9BE7-0C8ADA98FA3F}"/>
              </a:ext>
            </a:extLst>
          </p:cNvPr>
          <p:cNvPicPr>
            <a:picLocks noChangeAspect="1"/>
          </p:cNvPicPr>
          <p:nvPr/>
        </p:nvPicPr>
        <p:blipFill>
          <a:blip r:embed="rId4"/>
          <a:stretch>
            <a:fillRect/>
          </a:stretch>
        </p:blipFill>
        <p:spPr>
          <a:xfrm>
            <a:off x="3370965" y="4883099"/>
            <a:ext cx="5120640" cy="1713992"/>
          </a:xfrm>
          <a:prstGeom prst="rect">
            <a:avLst/>
          </a:prstGeom>
        </p:spPr>
      </p:pic>
    </p:spTree>
    <p:extLst>
      <p:ext uri="{BB962C8B-B14F-4D97-AF65-F5344CB8AC3E}">
        <p14:creationId xmlns:p14="http://schemas.microsoft.com/office/powerpoint/2010/main" val="3227283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a:t>
            </a:r>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6" name="Picture 5" descr="A picture containing table&#10;&#10;Description automatically generated">
            <a:extLst>
              <a:ext uri="{FF2B5EF4-FFF2-40B4-BE49-F238E27FC236}">
                <a16:creationId xmlns:a16="http://schemas.microsoft.com/office/drawing/2014/main" id="{4A3A8700-CA00-3347-8769-3EFBEC2AE767}"/>
              </a:ext>
            </a:extLst>
          </p:cNvPr>
          <p:cNvPicPr>
            <a:picLocks noChangeAspect="1"/>
          </p:cNvPicPr>
          <p:nvPr/>
        </p:nvPicPr>
        <p:blipFill>
          <a:blip r:embed="rId4"/>
          <a:stretch>
            <a:fillRect/>
          </a:stretch>
        </p:blipFill>
        <p:spPr>
          <a:xfrm>
            <a:off x="1543050" y="1794904"/>
            <a:ext cx="9105900" cy="4559300"/>
          </a:xfrm>
          <a:prstGeom prst="rect">
            <a:avLst/>
          </a:prstGeom>
        </p:spPr>
      </p:pic>
    </p:spTree>
    <p:extLst>
      <p:ext uri="{BB962C8B-B14F-4D97-AF65-F5344CB8AC3E}">
        <p14:creationId xmlns:p14="http://schemas.microsoft.com/office/powerpoint/2010/main" val="3533938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a:t>
            </a:r>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descr="A picture containing table&#10;&#10;Description automatically generated">
            <a:extLst>
              <a:ext uri="{FF2B5EF4-FFF2-40B4-BE49-F238E27FC236}">
                <a16:creationId xmlns:a16="http://schemas.microsoft.com/office/drawing/2014/main" id="{C5FDB54C-3D32-7943-B725-CD2D41CDC3E2}"/>
              </a:ext>
            </a:extLst>
          </p:cNvPr>
          <p:cNvPicPr>
            <a:picLocks noChangeAspect="1"/>
          </p:cNvPicPr>
          <p:nvPr/>
        </p:nvPicPr>
        <p:blipFill>
          <a:blip r:embed="rId4"/>
          <a:stretch>
            <a:fillRect/>
          </a:stretch>
        </p:blipFill>
        <p:spPr>
          <a:xfrm>
            <a:off x="1543050" y="1576070"/>
            <a:ext cx="9105900" cy="4559300"/>
          </a:xfrm>
          <a:prstGeom prst="rect">
            <a:avLst/>
          </a:prstGeom>
        </p:spPr>
      </p:pic>
    </p:spTree>
    <p:extLst>
      <p:ext uri="{BB962C8B-B14F-4D97-AF65-F5344CB8AC3E}">
        <p14:creationId xmlns:p14="http://schemas.microsoft.com/office/powerpoint/2010/main" val="3405054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 – Inner Workings</a:t>
            </a:r>
          </a:p>
        </p:txBody>
      </p:sp>
      <p:sp>
        <p:nvSpPr>
          <p:cNvPr id="7" name="Content Placeholder 6">
            <a:extLst>
              <a:ext uri="{FF2B5EF4-FFF2-40B4-BE49-F238E27FC236}">
                <a16:creationId xmlns:a16="http://schemas.microsoft.com/office/drawing/2014/main" id="{E7E1088F-831D-934A-BA79-2A5E3B076CFE}"/>
              </a:ext>
            </a:extLst>
          </p:cNvPr>
          <p:cNvSpPr>
            <a:spLocks noGrp="1"/>
          </p:cNvSpPr>
          <p:nvPr>
            <p:ph idx="1"/>
          </p:nvPr>
        </p:nvSpPr>
        <p:spPr/>
        <p:txBody>
          <a:bodyPr/>
          <a:lstStyle/>
          <a:p>
            <a:r>
              <a:rPr lang="en-US" dirty="0"/>
              <a:t>Inputs:</a:t>
            </a:r>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6" name="Picture 5" descr="Chart, bar chart&#10;&#10;Description automatically generated">
            <a:extLst>
              <a:ext uri="{FF2B5EF4-FFF2-40B4-BE49-F238E27FC236}">
                <a16:creationId xmlns:a16="http://schemas.microsoft.com/office/drawing/2014/main" id="{D8D37859-0D7A-884C-8E24-21DC06FFA520}"/>
              </a:ext>
            </a:extLst>
          </p:cNvPr>
          <p:cNvPicPr>
            <a:picLocks noChangeAspect="1"/>
          </p:cNvPicPr>
          <p:nvPr/>
        </p:nvPicPr>
        <p:blipFill>
          <a:blip r:embed="rId4"/>
          <a:stretch>
            <a:fillRect/>
          </a:stretch>
        </p:blipFill>
        <p:spPr>
          <a:xfrm>
            <a:off x="544830" y="2557463"/>
            <a:ext cx="6286500" cy="3619500"/>
          </a:xfrm>
          <a:prstGeom prst="rect">
            <a:avLst/>
          </a:prstGeom>
        </p:spPr>
      </p:pic>
      <p:pic>
        <p:nvPicPr>
          <p:cNvPr id="11" name="Picture 10" descr="Chart, timeline, bar chart&#10;&#10;Description automatically generated">
            <a:extLst>
              <a:ext uri="{FF2B5EF4-FFF2-40B4-BE49-F238E27FC236}">
                <a16:creationId xmlns:a16="http://schemas.microsoft.com/office/drawing/2014/main" id="{A450E2C1-DCF5-4340-90B3-39D18FE9311B}"/>
              </a:ext>
            </a:extLst>
          </p:cNvPr>
          <p:cNvPicPr>
            <a:picLocks noChangeAspect="1"/>
          </p:cNvPicPr>
          <p:nvPr/>
        </p:nvPicPr>
        <p:blipFill>
          <a:blip r:embed="rId5"/>
          <a:stretch>
            <a:fillRect/>
          </a:stretch>
        </p:blipFill>
        <p:spPr>
          <a:xfrm>
            <a:off x="6314699" y="2773680"/>
            <a:ext cx="5877301" cy="3403283"/>
          </a:xfrm>
          <a:prstGeom prst="rect">
            <a:avLst/>
          </a:prstGeom>
        </p:spPr>
      </p:pic>
    </p:spTree>
    <p:extLst>
      <p:ext uri="{BB962C8B-B14F-4D97-AF65-F5344CB8AC3E}">
        <p14:creationId xmlns:p14="http://schemas.microsoft.com/office/powerpoint/2010/main" val="452937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 – Inner Workings</a:t>
            </a:r>
          </a:p>
        </p:txBody>
      </p:sp>
      <p:sp>
        <p:nvSpPr>
          <p:cNvPr id="7" name="Content Placeholder 6">
            <a:extLst>
              <a:ext uri="{FF2B5EF4-FFF2-40B4-BE49-F238E27FC236}">
                <a16:creationId xmlns:a16="http://schemas.microsoft.com/office/drawing/2014/main" id="{E7E1088F-831D-934A-BA79-2A5E3B076CFE}"/>
              </a:ext>
            </a:extLst>
          </p:cNvPr>
          <p:cNvSpPr>
            <a:spLocks noGrp="1"/>
          </p:cNvSpPr>
          <p:nvPr>
            <p:ph idx="1"/>
          </p:nvPr>
        </p:nvSpPr>
        <p:spPr/>
        <p:txBody>
          <a:bodyPr/>
          <a:lstStyle/>
          <a:p>
            <a:r>
              <a:rPr lang="en-US" dirty="0"/>
              <a:t>Inputs:</a:t>
            </a:r>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BD57C3DF-8DBE-A142-8126-6261044FF049}"/>
              </a:ext>
            </a:extLst>
          </p:cNvPr>
          <p:cNvPicPr>
            <a:picLocks noChangeAspect="1"/>
          </p:cNvPicPr>
          <p:nvPr/>
        </p:nvPicPr>
        <p:blipFill>
          <a:blip r:embed="rId4"/>
          <a:stretch>
            <a:fillRect/>
          </a:stretch>
        </p:blipFill>
        <p:spPr>
          <a:xfrm>
            <a:off x="1524000" y="2273300"/>
            <a:ext cx="9144000" cy="4038600"/>
          </a:xfrm>
          <a:prstGeom prst="rect">
            <a:avLst/>
          </a:prstGeom>
        </p:spPr>
      </p:pic>
    </p:spTree>
    <p:extLst>
      <p:ext uri="{BB962C8B-B14F-4D97-AF65-F5344CB8AC3E}">
        <p14:creationId xmlns:p14="http://schemas.microsoft.com/office/powerpoint/2010/main" val="126320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 – Inner Workings</a:t>
            </a:r>
          </a:p>
        </p:txBody>
      </p:sp>
      <p:sp>
        <p:nvSpPr>
          <p:cNvPr id="7" name="Content Placeholder 6">
            <a:extLst>
              <a:ext uri="{FF2B5EF4-FFF2-40B4-BE49-F238E27FC236}">
                <a16:creationId xmlns:a16="http://schemas.microsoft.com/office/drawing/2014/main" id="{E7E1088F-831D-934A-BA79-2A5E3B076CFE}"/>
              </a:ext>
            </a:extLst>
          </p:cNvPr>
          <p:cNvSpPr>
            <a:spLocks noGrp="1"/>
          </p:cNvSpPr>
          <p:nvPr>
            <p:ph idx="1"/>
          </p:nvPr>
        </p:nvSpPr>
        <p:spPr/>
        <p:txBody>
          <a:bodyPr/>
          <a:lstStyle/>
          <a:p>
            <a:r>
              <a:rPr lang="en-US" dirty="0"/>
              <a:t>Up the stack:</a:t>
            </a:r>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6" name="Picture 5" descr="Graphical user interface&#10;&#10;Description automatically generated with low confidence">
            <a:extLst>
              <a:ext uri="{FF2B5EF4-FFF2-40B4-BE49-F238E27FC236}">
                <a16:creationId xmlns:a16="http://schemas.microsoft.com/office/drawing/2014/main" id="{3F15587C-BCCB-8346-8E70-491AB8C1BFF1}"/>
              </a:ext>
            </a:extLst>
          </p:cNvPr>
          <p:cNvPicPr>
            <a:picLocks noChangeAspect="1"/>
          </p:cNvPicPr>
          <p:nvPr/>
        </p:nvPicPr>
        <p:blipFill>
          <a:blip r:embed="rId4"/>
          <a:stretch>
            <a:fillRect/>
          </a:stretch>
        </p:blipFill>
        <p:spPr>
          <a:xfrm>
            <a:off x="1524000" y="2279091"/>
            <a:ext cx="9144000" cy="4318000"/>
          </a:xfrm>
          <a:prstGeom prst="rect">
            <a:avLst/>
          </a:prstGeom>
        </p:spPr>
      </p:pic>
    </p:spTree>
    <p:extLst>
      <p:ext uri="{BB962C8B-B14F-4D97-AF65-F5344CB8AC3E}">
        <p14:creationId xmlns:p14="http://schemas.microsoft.com/office/powerpoint/2010/main" val="3547557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 – Inner Workings</a:t>
            </a:r>
          </a:p>
        </p:txBody>
      </p:sp>
      <p:sp>
        <p:nvSpPr>
          <p:cNvPr id="7" name="Content Placeholder 6">
            <a:extLst>
              <a:ext uri="{FF2B5EF4-FFF2-40B4-BE49-F238E27FC236}">
                <a16:creationId xmlns:a16="http://schemas.microsoft.com/office/drawing/2014/main" id="{E7E1088F-831D-934A-BA79-2A5E3B076CFE}"/>
              </a:ext>
            </a:extLst>
          </p:cNvPr>
          <p:cNvSpPr>
            <a:spLocks noGrp="1"/>
          </p:cNvSpPr>
          <p:nvPr>
            <p:ph idx="1"/>
          </p:nvPr>
        </p:nvSpPr>
        <p:spPr/>
        <p:txBody>
          <a:bodyPr>
            <a:normAutofit fontScale="92500"/>
          </a:bodyPr>
          <a:lstStyle/>
          <a:p>
            <a:r>
              <a:rPr lang="en-US" dirty="0"/>
              <a:t>Self-attention:</a:t>
            </a:r>
          </a:p>
          <a:p>
            <a:pPr lvl="1"/>
            <a:r>
              <a:rPr lang="en-US" dirty="0"/>
              <a:t>Process words by incorporating the context they are referring to in the sentence</a:t>
            </a:r>
          </a:p>
          <a:p>
            <a:pPr lvl="1"/>
            <a:r>
              <a:rPr lang="en-US" dirty="0"/>
              <a:t>By assigning scores to how relevant each word in the sentence is and adding up their vector representation</a:t>
            </a:r>
          </a:p>
          <a:p>
            <a:pPr lvl="1"/>
            <a:endParaRPr lang="en-US" dirty="0"/>
          </a:p>
          <a:p>
            <a:pPr lvl="1"/>
            <a:endParaRPr lang="en-US" dirty="0"/>
          </a:p>
          <a:p>
            <a:pPr lvl="1"/>
            <a:endParaRPr lang="en-US" dirty="0"/>
          </a:p>
          <a:p>
            <a:pPr lvl="1"/>
            <a:endParaRPr lang="en-US" dirty="0"/>
          </a:p>
          <a:p>
            <a:pPr lvl="1"/>
            <a:r>
              <a:rPr lang="en-US" b="1" dirty="0"/>
              <a:t>it</a:t>
            </a:r>
            <a:r>
              <a:rPr lang="en-US" dirty="0"/>
              <a:t> refers to the robot</a:t>
            </a:r>
          </a:p>
          <a:p>
            <a:pPr lvl="1"/>
            <a:r>
              <a:rPr lang="en-US" b="1" dirty="0"/>
              <a:t>such orders</a:t>
            </a:r>
            <a:r>
              <a:rPr lang="en-US" dirty="0"/>
              <a:t> refers to the earlier part of the law, namely “the orders given it by human beings”</a:t>
            </a:r>
          </a:p>
          <a:p>
            <a:pPr lvl="1"/>
            <a:r>
              <a:rPr lang="en-US" b="1" dirty="0"/>
              <a:t>The First Law</a:t>
            </a:r>
            <a:r>
              <a:rPr lang="en-US" dirty="0"/>
              <a:t> refers to the entire First Law</a:t>
            </a:r>
          </a:p>
          <a:p>
            <a:pPr lvl="1"/>
            <a:endParaRPr lang="en-US" dirty="0"/>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B3F18FBA-14EF-AA4D-A0A9-15F33639B250}"/>
              </a:ext>
            </a:extLst>
          </p:cNvPr>
          <p:cNvPicPr>
            <a:picLocks noChangeAspect="1"/>
          </p:cNvPicPr>
          <p:nvPr/>
        </p:nvPicPr>
        <p:blipFill rotWithShape="1">
          <a:blip r:embed="rId4"/>
          <a:srcRect l="17237" t="21554" r="28920" b="70667"/>
          <a:stretch/>
        </p:blipFill>
        <p:spPr>
          <a:xfrm>
            <a:off x="715415" y="3517738"/>
            <a:ext cx="11080345" cy="967112"/>
          </a:xfrm>
          <a:prstGeom prst="rect">
            <a:avLst/>
          </a:prstGeom>
        </p:spPr>
      </p:pic>
    </p:spTree>
    <p:extLst>
      <p:ext uri="{BB962C8B-B14F-4D97-AF65-F5344CB8AC3E}">
        <p14:creationId xmlns:p14="http://schemas.microsoft.com/office/powerpoint/2010/main" val="289229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 – Inner Workings</a:t>
            </a:r>
          </a:p>
        </p:txBody>
      </p:sp>
      <p:sp>
        <p:nvSpPr>
          <p:cNvPr id="7" name="Content Placeholder 6">
            <a:extLst>
              <a:ext uri="{FF2B5EF4-FFF2-40B4-BE49-F238E27FC236}">
                <a16:creationId xmlns:a16="http://schemas.microsoft.com/office/drawing/2014/main" id="{E7E1088F-831D-934A-BA79-2A5E3B076CFE}"/>
              </a:ext>
            </a:extLst>
          </p:cNvPr>
          <p:cNvSpPr>
            <a:spLocks noGrp="1"/>
          </p:cNvSpPr>
          <p:nvPr>
            <p:ph idx="1"/>
          </p:nvPr>
        </p:nvSpPr>
        <p:spPr/>
        <p:txBody>
          <a:bodyPr>
            <a:normAutofit/>
          </a:bodyPr>
          <a:lstStyle/>
          <a:p>
            <a:r>
              <a:rPr lang="en-US" dirty="0"/>
              <a:t>Self-attention:</a:t>
            </a:r>
          </a:p>
          <a:p>
            <a:pPr lvl="1"/>
            <a:endParaRPr lang="en-US" dirty="0"/>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6" name="Picture 5" descr="Timeline&#10;&#10;Description automatically generated">
            <a:extLst>
              <a:ext uri="{FF2B5EF4-FFF2-40B4-BE49-F238E27FC236}">
                <a16:creationId xmlns:a16="http://schemas.microsoft.com/office/drawing/2014/main" id="{BB0D7545-E733-2E4D-93B3-64E7080D5E04}"/>
              </a:ext>
            </a:extLst>
          </p:cNvPr>
          <p:cNvPicPr>
            <a:picLocks noChangeAspect="1"/>
          </p:cNvPicPr>
          <p:nvPr/>
        </p:nvPicPr>
        <p:blipFill>
          <a:blip r:embed="rId4"/>
          <a:stretch>
            <a:fillRect/>
          </a:stretch>
        </p:blipFill>
        <p:spPr>
          <a:xfrm>
            <a:off x="838200" y="2621280"/>
            <a:ext cx="6659765" cy="3690620"/>
          </a:xfrm>
          <a:prstGeom prst="rect">
            <a:avLst/>
          </a:prstGeom>
        </p:spPr>
      </p:pic>
      <p:pic>
        <p:nvPicPr>
          <p:cNvPr id="10" name="Picture 9" descr="Text&#10;&#10;Description automatically generated">
            <a:extLst>
              <a:ext uri="{FF2B5EF4-FFF2-40B4-BE49-F238E27FC236}">
                <a16:creationId xmlns:a16="http://schemas.microsoft.com/office/drawing/2014/main" id="{88EF8C76-C9B8-4642-965D-8D812891846F}"/>
              </a:ext>
            </a:extLst>
          </p:cNvPr>
          <p:cNvPicPr>
            <a:picLocks noChangeAspect="1"/>
          </p:cNvPicPr>
          <p:nvPr/>
        </p:nvPicPr>
        <p:blipFill>
          <a:blip r:embed="rId5"/>
          <a:stretch>
            <a:fillRect/>
          </a:stretch>
        </p:blipFill>
        <p:spPr>
          <a:xfrm>
            <a:off x="7497965" y="1690688"/>
            <a:ext cx="4191000" cy="2235200"/>
          </a:xfrm>
          <a:prstGeom prst="rect">
            <a:avLst/>
          </a:prstGeom>
        </p:spPr>
      </p:pic>
      <p:pic>
        <p:nvPicPr>
          <p:cNvPr id="12" name="Picture 11" descr="Table&#10;&#10;Description automatically generated">
            <a:extLst>
              <a:ext uri="{FF2B5EF4-FFF2-40B4-BE49-F238E27FC236}">
                <a16:creationId xmlns:a16="http://schemas.microsoft.com/office/drawing/2014/main" id="{169EE525-A3A7-E74D-9854-213757F49FE6}"/>
              </a:ext>
            </a:extLst>
          </p:cNvPr>
          <p:cNvPicPr>
            <a:picLocks noChangeAspect="1"/>
          </p:cNvPicPr>
          <p:nvPr/>
        </p:nvPicPr>
        <p:blipFill>
          <a:blip r:embed="rId6"/>
          <a:stretch>
            <a:fillRect/>
          </a:stretch>
        </p:blipFill>
        <p:spPr>
          <a:xfrm>
            <a:off x="7806310" y="4286824"/>
            <a:ext cx="3882655" cy="2267963"/>
          </a:xfrm>
          <a:prstGeom prst="rect">
            <a:avLst/>
          </a:prstGeom>
        </p:spPr>
      </p:pic>
    </p:spTree>
    <p:extLst>
      <p:ext uri="{BB962C8B-B14F-4D97-AF65-F5344CB8AC3E}">
        <p14:creationId xmlns:p14="http://schemas.microsoft.com/office/powerpoint/2010/main" val="3747498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5D5-8AF8-7E4A-872D-2192D4000CA8}"/>
              </a:ext>
            </a:extLst>
          </p:cNvPr>
          <p:cNvSpPr>
            <a:spLocks noGrp="1"/>
          </p:cNvSpPr>
          <p:nvPr>
            <p:ph type="title"/>
          </p:nvPr>
        </p:nvSpPr>
        <p:spPr/>
        <p:txBody>
          <a:bodyPr/>
          <a:lstStyle/>
          <a:p>
            <a:r>
              <a:rPr lang="en-US" dirty="0"/>
              <a:t>GPT Language Models – Inner Workings</a:t>
            </a:r>
          </a:p>
        </p:txBody>
      </p:sp>
      <p:sp>
        <p:nvSpPr>
          <p:cNvPr id="7" name="Content Placeholder 6">
            <a:extLst>
              <a:ext uri="{FF2B5EF4-FFF2-40B4-BE49-F238E27FC236}">
                <a16:creationId xmlns:a16="http://schemas.microsoft.com/office/drawing/2014/main" id="{E7E1088F-831D-934A-BA79-2A5E3B076CFE}"/>
              </a:ext>
            </a:extLst>
          </p:cNvPr>
          <p:cNvSpPr>
            <a:spLocks noGrp="1"/>
          </p:cNvSpPr>
          <p:nvPr>
            <p:ph idx="1"/>
          </p:nvPr>
        </p:nvSpPr>
        <p:spPr/>
        <p:txBody>
          <a:bodyPr>
            <a:normAutofit/>
          </a:bodyPr>
          <a:lstStyle/>
          <a:p>
            <a:r>
              <a:rPr lang="en-US" dirty="0"/>
              <a:t>Output:</a:t>
            </a:r>
          </a:p>
          <a:p>
            <a:pPr lvl="1"/>
            <a:endParaRPr lang="en-US" dirty="0"/>
          </a:p>
        </p:txBody>
      </p:sp>
      <p:sp>
        <p:nvSpPr>
          <p:cNvPr id="4" name="Rectangle 3">
            <a:extLst>
              <a:ext uri="{FF2B5EF4-FFF2-40B4-BE49-F238E27FC236}">
                <a16:creationId xmlns:a16="http://schemas.microsoft.com/office/drawing/2014/main" id="{0D4D751C-7A62-AC46-9330-1457745CD24F}"/>
              </a:ext>
            </a:extLst>
          </p:cNvPr>
          <p:cNvSpPr/>
          <p:nvPr/>
        </p:nvSpPr>
        <p:spPr>
          <a:xfrm>
            <a:off x="7638785" y="260909"/>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descr="Graphical user interface, table&#10;&#10;Description automatically generated with medium confidence">
            <a:extLst>
              <a:ext uri="{FF2B5EF4-FFF2-40B4-BE49-F238E27FC236}">
                <a16:creationId xmlns:a16="http://schemas.microsoft.com/office/drawing/2014/main" id="{D1D6D99D-5252-3E4A-9133-6F9571F06F61}"/>
              </a:ext>
            </a:extLst>
          </p:cNvPr>
          <p:cNvPicPr>
            <a:picLocks noChangeAspect="1"/>
          </p:cNvPicPr>
          <p:nvPr/>
        </p:nvPicPr>
        <p:blipFill>
          <a:blip r:embed="rId4"/>
          <a:stretch>
            <a:fillRect/>
          </a:stretch>
        </p:blipFill>
        <p:spPr>
          <a:xfrm>
            <a:off x="2156460" y="2493403"/>
            <a:ext cx="7879080" cy="4103688"/>
          </a:xfrm>
          <a:prstGeom prst="rect">
            <a:avLst/>
          </a:prstGeom>
        </p:spPr>
      </p:pic>
    </p:spTree>
    <p:extLst>
      <p:ext uri="{BB962C8B-B14F-4D97-AF65-F5344CB8AC3E}">
        <p14:creationId xmlns:p14="http://schemas.microsoft.com/office/powerpoint/2010/main" val="226711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dirty="0"/>
              <a:t>GPT Language Models – Going Deeper on Masked Self Attention</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2"/>
              </a:rPr>
              <a:t>https://jalammar.github.io/illustrated-gpt2/</a:t>
            </a:r>
            <a:r>
              <a:rPr lang="en-US"/>
              <a:t> </a:t>
            </a:r>
            <a:endParaRPr lang="en-US" dirty="0"/>
          </a:p>
        </p:txBody>
      </p:sp>
      <p:pic>
        <p:nvPicPr>
          <p:cNvPr id="10" name="Content Placeholder 9" descr="Chart&#10;&#10;Description automatically generated with medium confidence">
            <a:extLst>
              <a:ext uri="{FF2B5EF4-FFF2-40B4-BE49-F238E27FC236}">
                <a16:creationId xmlns:a16="http://schemas.microsoft.com/office/drawing/2014/main" id="{D21DC87F-61E3-FE40-A647-6A466C2ECD40}"/>
              </a:ext>
            </a:extLst>
          </p:cNvPr>
          <p:cNvPicPr>
            <a:picLocks noGrp="1" noChangeAspect="1"/>
          </p:cNvPicPr>
          <p:nvPr>
            <p:ph idx="1"/>
          </p:nvPr>
        </p:nvPicPr>
        <p:blipFill>
          <a:blip r:embed="rId3"/>
          <a:stretch>
            <a:fillRect/>
          </a:stretch>
        </p:blipFill>
        <p:spPr>
          <a:xfrm>
            <a:off x="1542275" y="1825625"/>
            <a:ext cx="8424686" cy="4025128"/>
          </a:xfrm>
        </p:spPr>
      </p:pic>
    </p:spTree>
    <p:extLst>
      <p:ext uri="{BB962C8B-B14F-4D97-AF65-F5344CB8AC3E}">
        <p14:creationId xmlns:p14="http://schemas.microsoft.com/office/powerpoint/2010/main" val="90448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DAD2-6137-9743-B0EB-44C5728051BB}"/>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37222E37-1C28-D74C-B5CE-E0AB7A33B307}"/>
              </a:ext>
            </a:extLst>
          </p:cNvPr>
          <p:cNvSpPr>
            <a:spLocks noGrp="1"/>
          </p:cNvSpPr>
          <p:nvPr>
            <p:ph idx="1"/>
          </p:nvPr>
        </p:nvSpPr>
        <p:spPr/>
        <p:txBody>
          <a:bodyPr/>
          <a:lstStyle/>
          <a:p>
            <a:r>
              <a:rPr lang="en-US" dirty="0"/>
              <a:t>Improve NMT</a:t>
            </a:r>
          </a:p>
        </p:txBody>
      </p:sp>
      <p:sp>
        <p:nvSpPr>
          <p:cNvPr id="4" name="TextBox 3">
            <a:extLst>
              <a:ext uri="{FF2B5EF4-FFF2-40B4-BE49-F238E27FC236}">
                <a16:creationId xmlns:a16="http://schemas.microsoft.com/office/drawing/2014/main" id="{0065E11F-1576-5149-A29A-B2F907744213}"/>
              </a:ext>
            </a:extLst>
          </p:cNvPr>
          <p:cNvSpPr txBox="1"/>
          <p:nvPr/>
        </p:nvSpPr>
        <p:spPr>
          <a:xfrm>
            <a:off x="6374167" y="1321356"/>
            <a:ext cx="4979633" cy="369332"/>
          </a:xfrm>
          <a:prstGeom prst="rect">
            <a:avLst/>
          </a:prstGeom>
          <a:noFill/>
        </p:spPr>
        <p:txBody>
          <a:bodyPr wrap="none" rtlCol="0">
            <a:spAutoFit/>
          </a:bodyPr>
          <a:lstStyle/>
          <a:p>
            <a:r>
              <a:rPr lang="en-US" dirty="0"/>
              <a:t>https://jalammar.github.io/illustrated-transformer/</a:t>
            </a:r>
          </a:p>
        </p:txBody>
      </p:sp>
      <p:pic>
        <p:nvPicPr>
          <p:cNvPr id="6" name="Picture 5">
            <a:extLst>
              <a:ext uri="{FF2B5EF4-FFF2-40B4-BE49-F238E27FC236}">
                <a16:creationId xmlns:a16="http://schemas.microsoft.com/office/drawing/2014/main" id="{F9F67CDE-7DB9-034A-AB46-C431F6C5281C}"/>
              </a:ext>
            </a:extLst>
          </p:cNvPr>
          <p:cNvPicPr>
            <a:picLocks noChangeAspect="1"/>
          </p:cNvPicPr>
          <p:nvPr/>
        </p:nvPicPr>
        <p:blipFill rotWithShape="1">
          <a:blip r:embed="rId2"/>
          <a:srcRect l="6873" t="50000" r="6341" b="28000"/>
          <a:stretch/>
        </p:blipFill>
        <p:spPr>
          <a:xfrm>
            <a:off x="2125355" y="2230120"/>
            <a:ext cx="7941289" cy="1808714"/>
          </a:xfrm>
          <a:prstGeom prst="rect">
            <a:avLst/>
          </a:prstGeom>
        </p:spPr>
      </p:pic>
      <p:pic>
        <p:nvPicPr>
          <p:cNvPr id="8" name="Picture 7">
            <a:extLst>
              <a:ext uri="{FF2B5EF4-FFF2-40B4-BE49-F238E27FC236}">
                <a16:creationId xmlns:a16="http://schemas.microsoft.com/office/drawing/2014/main" id="{74AFFDE8-F5EE-D346-8CF9-57BA6FD63559}"/>
              </a:ext>
            </a:extLst>
          </p:cNvPr>
          <p:cNvPicPr>
            <a:picLocks noChangeAspect="1"/>
          </p:cNvPicPr>
          <p:nvPr/>
        </p:nvPicPr>
        <p:blipFill rotWithShape="1">
          <a:blip r:embed="rId3"/>
          <a:srcRect l="13529" t="36551" r="13795" b="7963"/>
          <a:stretch/>
        </p:blipFill>
        <p:spPr>
          <a:xfrm>
            <a:off x="4267199" y="4038834"/>
            <a:ext cx="3332481" cy="2285931"/>
          </a:xfrm>
          <a:prstGeom prst="rect">
            <a:avLst/>
          </a:prstGeom>
        </p:spPr>
      </p:pic>
    </p:spTree>
    <p:extLst>
      <p:ext uri="{BB962C8B-B14F-4D97-AF65-F5344CB8AC3E}">
        <p14:creationId xmlns:p14="http://schemas.microsoft.com/office/powerpoint/2010/main" val="20953077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dirty="0"/>
              <a:t>GPT Language Models – Going Deeper on Masked Self Attention</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2"/>
              </a:rPr>
              <a:t>https://jalammar.github.io/illustrated-gpt2/</a:t>
            </a:r>
            <a:r>
              <a:rPr lang="en-US"/>
              <a:t> </a:t>
            </a:r>
            <a:endParaRPr lang="en-US" dirty="0"/>
          </a:p>
        </p:txBody>
      </p:sp>
      <p:pic>
        <p:nvPicPr>
          <p:cNvPr id="10" name="Content Placeholder 9">
            <a:extLst>
              <a:ext uri="{FF2B5EF4-FFF2-40B4-BE49-F238E27FC236}">
                <a16:creationId xmlns:a16="http://schemas.microsoft.com/office/drawing/2014/main" id="{D21DC87F-61E3-FE40-A647-6A466C2ECD40}"/>
              </a:ext>
            </a:extLst>
          </p:cNvPr>
          <p:cNvPicPr>
            <a:picLocks noGrp="1" noChangeAspect="1"/>
          </p:cNvPicPr>
          <p:nvPr>
            <p:ph idx="1"/>
          </p:nvPr>
        </p:nvPicPr>
        <p:blipFill>
          <a:blip r:embed="rId3"/>
          <a:srcRect/>
          <a:stretch/>
        </p:blipFill>
        <p:spPr>
          <a:xfrm>
            <a:off x="2113799" y="1825625"/>
            <a:ext cx="7281638" cy="4025128"/>
          </a:xfrm>
        </p:spPr>
      </p:pic>
    </p:spTree>
    <p:extLst>
      <p:ext uri="{BB962C8B-B14F-4D97-AF65-F5344CB8AC3E}">
        <p14:creationId xmlns:p14="http://schemas.microsoft.com/office/powerpoint/2010/main" val="36639901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dirty="0"/>
              <a:t>GPT Language Models – Going Deeper on Masked Self Attention</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2"/>
              </a:rPr>
              <a:t>https://jalammar.github.io/illustrated-gpt2/</a:t>
            </a:r>
            <a:r>
              <a:rPr lang="en-US"/>
              <a:t> </a:t>
            </a:r>
            <a:endParaRPr lang="en-US" dirty="0"/>
          </a:p>
        </p:txBody>
      </p:sp>
      <p:pic>
        <p:nvPicPr>
          <p:cNvPr id="10" name="Content Placeholder 9">
            <a:extLst>
              <a:ext uri="{FF2B5EF4-FFF2-40B4-BE49-F238E27FC236}">
                <a16:creationId xmlns:a16="http://schemas.microsoft.com/office/drawing/2014/main" id="{D21DC87F-61E3-FE40-A647-6A466C2ECD40}"/>
              </a:ext>
            </a:extLst>
          </p:cNvPr>
          <p:cNvPicPr>
            <a:picLocks noGrp="1" noChangeAspect="1"/>
          </p:cNvPicPr>
          <p:nvPr>
            <p:ph idx="1"/>
          </p:nvPr>
        </p:nvPicPr>
        <p:blipFill>
          <a:blip r:embed="rId3"/>
          <a:srcRect/>
          <a:stretch/>
        </p:blipFill>
        <p:spPr>
          <a:xfrm>
            <a:off x="2141037" y="1825625"/>
            <a:ext cx="7227162" cy="4025128"/>
          </a:xfrm>
        </p:spPr>
      </p:pic>
    </p:spTree>
    <p:extLst>
      <p:ext uri="{BB962C8B-B14F-4D97-AF65-F5344CB8AC3E}">
        <p14:creationId xmlns:p14="http://schemas.microsoft.com/office/powerpoint/2010/main" val="34480456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dirty="0"/>
              <a:t>GPT Language Models – Going Deeper on Masked Self Attention</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2"/>
              </a:rPr>
              <a:t>https://jalammar.github.io/illustrated-gpt2/</a:t>
            </a:r>
            <a:r>
              <a:rPr lang="en-US"/>
              <a:t> </a:t>
            </a:r>
            <a:endParaRPr lang="en-US" dirty="0"/>
          </a:p>
        </p:txBody>
      </p:sp>
      <p:pic>
        <p:nvPicPr>
          <p:cNvPr id="10" name="Content Placeholder 9">
            <a:extLst>
              <a:ext uri="{FF2B5EF4-FFF2-40B4-BE49-F238E27FC236}">
                <a16:creationId xmlns:a16="http://schemas.microsoft.com/office/drawing/2014/main" id="{D21DC87F-61E3-FE40-A647-6A466C2ECD40}"/>
              </a:ext>
            </a:extLst>
          </p:cNvPr>
          <p:cNvPicPr>
            <a:picLocks noGrp="1" noChangeAspect="1"/>
          </p:cNvPicPr>
          <p:nvPr>
            <p:ph idx="1"/>
          </p:nvPr>
        </p:nvPicPr>
        <p:blipFill>
          <a:blip r:embed="rId3"/>
          <a:srcRect/>
          <a:stretch/>
        </p:blipFill>
        <p:spPr>
          <a:xfrm>
            <a:off x="2141037" y="1880833"/>
            <a:ext cx="7227162" cy="3914712"/>
          </a:xfrm>
        </p:spPr>
      </p:pic>
    </p:spTree>
    <p:extLst>
      <p:ext uri="{BB962C8B-B14F-4D97-AF65-F5344CB8AC3E}">
        <p14:creationId xmlns:p14="http://schemas.microsoft.com/office/powerpoint/2010/main" val="2623941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dirty="0"/>
              <a:t>GPT Language Models – Going Deeper on Masked Self Attention</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2"/>
              </a:rPr>
              <a:t>https://jalammar.github.io/illustrated-gpt2/</a:t>
            </a:r>
            <a:r>
              <a:rPr lang="en-US"/>
              <a:t> </a:t>
            </a:r>
            <a:endParaRPr lang="en-US" dirty="0"/>
          </a:p>
        </p:txBody>
      </p:sp>
      <p:pic>
        <p:nvPicPr>
          <p:cNvPr id="10" name="Content Placeholder 9">
            <a:extLst>
              <a:ext uri="{FF2B5EF4-FFF2-40B4-BE49-F238E27FC236}">
                <a16:creationId xmlns:a16="http://schemas.microsoft.com/office/drawing/2014/main" id="{D21DC87F-61E3-FE40-A647-6A466C2ECD40}"/>
              </a:ext>
            </a:extLst>
          </p:cNvPr>
          <p:cNvPicPr>
            <a:picLocks noGrp="1" noChangeAspect="1"/>
          </p:cNvPicPr>
          <p:nvPr>
            <p:ph idx="1"/>
          </p:nvPr>
        </p:nvPicPr>
        <p:blipFill>
          <a:blip r:embed="rId3"/>
          <a:srcRect/>
          <a:stretch/>
        </p:blipFill>
        <p:spPr>
          <a:xfrm>
            <a:off x="2141037" y="2081587"/>
            <a:ext cx="7227162" cy="3513203"/>
          </a:xfrm>
        </p:spPr>
      </p:pic>
      <p:sp>
        <p:nvSpPr>
          <p:cNvPr id="3" name="Oval 2">
            <a:extLst>
              <a:ext uri="{FF2B5EF4-FFF2-40B4-BE49-F238E27FC236}">
                <a16:creationId xmlns:a16="http://schemas.microsoft.com/office/drawing/2014/main" id="{15C21AFF-C2E2-D94F-9C71-0D1DDC5D1995}"/>
              </a:ext>
            </a:extLst>
          </p:cNvPr>
          <p:cNvSpPr/>
          <p:nvPr/>
        </p:nvSpPr>
        <p:spPr>
          <a:xfrm>
            <a:off x="2316480" y="1844040"/>
            <a:ext cx="1021080" cy="777240"/>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9">
            <a:extLst>
              <a:ext uri="{FF2B5EF4-FFF2-40B4-BE49-F238E27FC236}">
                <a16:creationId xmlns:a16="http://schemas.microsoft.com/office/drawing/2014/main" id="{72027062-8B99-604E-AA66-4784D6F18CD3}"/>
              </a:ext>
            </a:extLst>
          </p:cNvPr>
          <p:cNvPicPr>
            <a:picLocks noChangeAspect="1"/>
          </p:cNvPicPr>
          <p:nvPr/>
        </p:nvPicPr>
        <p:blipFill rotWithShape="1">
          <a:blip r:embed="rId4"/>
          <a:srcRect t="14156"/>
          <a:stretch/>
        </p:blipFill>
        <p:spPr>
          <a:xfrm>
            <a:off x="8595360" y="1690688"/>
            <a:ext cx="3234377" cy="1546374"/>
          </a:xfrm>
          <a:prstGeom prst="rect">
            <a:avLst/>
          </a:prstGeom>
        </p:spPr>
      </p:pic>
    </p:spTree>
    <p:extLst>
      <p:ext uri="{BB962C8B-B14F-4D97-AF65-F5344CB8AC3E}">
        <p14:creationId xmlns:p14="http://schemas.microsoft.com/office/powerpoint/2010/main" val="13817307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p:txBody>
          <a:bodyPr/>
          <a:lstStyle/>
          <a:p>
            <a:r>
              <a:rPr lang="en-US" dirty="0"/>
              <a:t>During training: Batch processing of pairs of input and output</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9" name="Picture 8" descr="Table&#10;&#10;Description automatically generated">
            <a:extLst>
              <a:ext uri="{FF2B5EF4-FFF2-40B4-BE49-F238E27FC236}">
                <a16:creationId xmlns:a16="http://schemas.microsoft.com/office/drawing/2014/main" id="{950117B9-181C-3E4D-8EFD-5DE3D5CF2509}"/>
              </a:ext>
            </a:extLst>
          </p:cNvPr>
          <p:cNvPicPr>
            <a:picLocks noChangeAspect="1"/>
          </p:cNvPicPr>
          <p:nvPr/>
        </p:nvPicPr>
        <p:blipFill>
          <a:blip r:embed="rId4"/>
          <a:stretch>
            <a:fillRect/>
          </a:stretch>
        </p:blipFill>
        <p:spPr>
          <a:xfrm>
            <a:off x="1280160" y="2330603"/>
            <a:ext cx="9646920" cy="3582375"/>
          </a:xfrm>
          <a:prstGeom prst="rect">
            <a:avLst/>
          </a:prstGeom>
        </p:spPr>
      </p:pic>
    </p:spTree>
    <p:extLst>
      <p:ext uri="{BB962C8B-B14F-4D97-AF65-F5344CB8AC3E}">
        <p14:creationId xmlns:p14="http://schemas.microsoft.com/office/powerpoint/2010/main" val="3802676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descr="Table&#10;&#10;Description automatically generated">
            <a:extLst>
              <a:ext uri="{FF2B5EF4-FFF2-40B4-BE49-F238E27FC236}">
                <a16:creationId xmlns:a16="http://schemas.microsoft.com/office/drawing/2014/main" id="{2FE0EF04-323A-8740-9BC9-F0C72E0E08CB}"/>
              </a:ext>
            </a:extLst>
          </p:cNvPr>
          <p:cNvPicPr>
            <a:picLocks noChangeAspect="1"/>
          </p:cNvPicPr>
          <p:nvPr/>
        </p:nvPicPr>
        <p:blipFill>
          <a:blip r:embed="rId4"/>
          <a:stretch>
            <a:fillRect/>
          </a:stretch>
        </p:blipFill>
        <p:spPr>
          <a:xfrm>
            <a:off x="445505" y="2275078"/>
            <a:ext cx="7406640" cy="2016252"/>
          </a:xfrm>
          <a:prstGeom prst="rect">
            <a:avLst/>
          </a:prstGeom>
        </p:spPr>
      </p:pic>
      <p:sp>
        <p:nvSpPr>
          <p:cNvPr id="7" name="Content Placeholder 10">
            <a:extLst>
              <a:ext uri="{FF2B5EF4-FFF2-40B4-BE49-F238E27FC236}">
                <a16:creationId xmlns:a16="http://schemas.microsoft.com/office/drawing/2014/main" id="{C8874E3E-BE28-C143-AE8C-E829881F94A4}"/>
              </a:ext>
            </a:extLst>
          </p:cNvPr>
          <p:cNvSpPr>
            <a:spLocks noGrp="1"/>
          </p:cNvSpPr>
          <p:nvPr>
            <p:ph idx="1"/>
          </p:nvPr>
        </p:nvSpPr>
        <p:spPr>
          <a:xfrm>
            <a:off x="838200" y="1825625"/>
            <a:ext cx="10515600" cy="4351338"/>
          </a:xfrm>
        </p:spPr>
        <p:txBody>
          <a:bodyPr/>
          <a:lstStyle/>
          <a:p>
            <a:r>
              <a:rPr lang="en-US" dirty="0"/>
              <a:t>During training: compute self attention scores</a:t>
            </a:r>
          </a:p>
        </p:txBody>
      </p:sp>
      <p:pic>
        <p:nvPicPr>
          <p:cNvPr id="8" name="Picture 7" descr="A picture containing timeline&#10;&#10;Description automatically generated">
            <a:extLst>
              <a:ext uri="{FF2B5EF4-FFF2-40B4-BE49-F238E27FC236}">
                <a16:creationId xmlns:a16="http://schemas.microsoft.com/office/drawing/2014/main" id="{1F51FFAF-A0A7-874B-BD68-5183F6539FB7}"/>
              </a:ext>
            </a:extLst>
          </p:cNvPr>
          <p:cNvPicPr>
            <a:picLocks noChangeAspect="1"/>
          </p:cNvPicPr>
          <p:nvPr/>
        </p:nvPicPr>
        <p:blipFill>
          <a:blip r:embed="rId5"/>
          <a:stretch>
            <a:fillRect/>
          </a:stretch>
        </p:blipFill>
        <p:spPr>
          <a:xfrm>
            <a:off x="445505" y="4446859"/>
            <a:ext cx="5979823" cy="1785642"/>
          </a:xfrm>
          <a:prstGeom prst="rect">
            <a:avLst/>
          </a:prstGeom>
        </p:spPr>
      </p:pic>
      <p:sp>
        <p:nvSpPr>
          <p:cNvPr id="10" name="Oval 9">
            <a:extLst>
              <a:ext uri="{FF2B5EF4-FFF2-40B4-BE49-F238E27FC236}">
                <a16:creationId xmlns:a16="http://schemas.microsoft.com/office/drawing/2014/main" id="{E92C058E-A3D1-A944-9D60-03A205CEE08A}"/>
              </a:ext>
            </a:extLst>
          </p:cNvPr>
          <p:cNvSpPr/>
          <p:nvPr/>
        </p:nvSpPr>
        <p:spPr>
          <a:xfrm>
            <a:off x="445505" y="2484120"/>
            <a:ext cx="545095"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1" name="Oval 10">
            <a:extLst>
              <a:ext uri="{FF2B5EF4-FFF2-40B4-BE49-F238E27FC236}">
                <a16:creationId xmlns:a16="http://schemas.microsoft.com/office/drawing/2014/main" id="{674177F4-B5D8-424D-8E37-651A19F3F13A}"/>
              </a:ext>
            </a:extLst>
          </p:cNvPr>
          <p:cNvSpPr/>
          <p:nvPr/>
        </p:nvSpPr>
        <p:spPr>
          <a:xfrm>
            <a:off x="415804" y="4089940"/>
            <a:ext cx="545095"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13" name="Picture 12" descr="A picture containing diagram&#10;&#10;Description automatically generated">
            <a:extLst>
              <a:ext uri="{FF2B5EF4-FFF2-40B4-BE49-F238E27FC236}">
                <a16:creationId xmlns:a16="http://schemas.microsoft.com/office/drawing/2014/main" id="{EC16F6D7-8F43-0C4A-8692-3E55A4215E16}"/>
              </a:ext>
            </a:extLst>
          </p:cNvPr>
          <p:cNvPicPr>
            <a:picLocks noChangeAspect="1"/>
          </p:cNvPicPr>
          <p:nvPr/>
        </p:nvPicPr>
        <p:blipFill>
          <a:blip r:embed="rId6"/>
          <a:stretch>
            <a:fillRect/>
          </a:stretch>
        </p:blipFill>
        <p:spPr>
          <a:xfrm>
            <a:off x="6310808" y="4535100"/>
            <a:ext cx="5881192" cy="1609160"/>
          </a:xfrm>
          <a:prstGeom prst="rect">
            <a:avLst/>
          </a:prstGeom>
        </p:spPr>
      </p:pic>
      <p:sp>
        <p:nvSpPr>
          <p:cNvPr id="14" name="Oval 13">
            <a:extLst>
              <a:ext uri="{FF2B5EF4-FFF2-40B4-BE49-F238E27FC236}">
                <a16:creationId xmlns:a16="http://schemas.microsoft.com/office/drawing/2014/main" id="{2C746683-26B8-5643-841B-9F40BF0491AF}"/>
              </a:ext>
            </a:extLst>
          </p:cNvPr>
          <p:cNvSpPr/>
          <p:nvPr/>
        </p:nvSpPr>
        <p:spPr>
          <a:xfrm>
            <a:off x="6272928" y="4235697"/>
            <a:ext cx="545095"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215754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p:txBody>
          <a:bodyPr/>
          <a:lstStyle/>
          <a:p>
            <a:r>
              <a:rPr lang="en-US" dirty="0"/>
              <a:t>During evaluation:</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47EE50D2-A604-6D4E-B1D5-B9221E962553}"/>
              </a:ext>
            </a:extLst>
          </p:cNvPr>
          <p:cNvPicPr>
            <a:picLocks noChangeAspect="1"/>
          </p:cNvPicPr>
          <p:nvPr/>
        </p:nvPicPr>
        <p:blipFill>
          <a:blip r:embed="rId4"/>
          <a:stretch>
            <a:fillRect/>
          </a:stretch>
        </p:blipFill>
        <p:spPr>
          <a:xfrm>
            <a:off x="1653542" y="2442401"/>
            <a:ext cx="7726680" cy="3734562"/>
          </a:xfrm>
          <a:prstGeom prst="rect">
            <a:avLst/>
          </a:prstGeom>
        </p:spPr>
      </p:pic>
    </p:spTree>
    <p:extLst>
      <p:ext uri="{BB962C8B-B14F-4D97-AF65-F5344CB8AC3E}">
        <p14:creationId xmlns:p14="http://schemas.microsoft.com/office/powerpoint/2010/main" val="3305327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p:txBody>
          <a:bodyPr/>
          <a:lstStyle/>
          <a:p>
            <a:r>
              <a:rPr lang="en-US" dirty="0"/>
              <a:t>During evaluation:</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CA1B2E21-376D-AD42-8FF7-E4A57C532E34}"/>
              </a:ext>
            </a:extLst>
          </p:cNvPr>
          <p:cNvPicPr>
            <a:picLocks noChangeAspect="1"/>
          </p:cNvPicPr>
          <p:nvPr/>
        </p:nvPicPr>
        <p:blipFill>
          <a:blip r:embed="rId4"/>
          <a:stretch>
            <a:fillRect/>
          </a:stretch>
        </p:blipFill>
        <p:spPr>
          <a:xfrm>
            <a:off x="1508760" y="2374244"/>
            <a:ext cx="8031480" cy="3937656"/>
          </a:xfrm>
          <a:prstGeom prst="rect">
            <a:avLst/>
          </a:prstGeom>
        </p:spPr>
      </p:pic>
    </p:spTree>
    <p:extLst>
      <p:ext uri="{BB962C8B-B14F-4D97-AF65-F5344CB8AC3E}">
        <p14:creationId xmlns:p14="http://schemas.microsoft.com/office/powerpoint/2010/main" val="2869573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p:txBody>
          <a:bodyPr/>
          <a:lstStyle/>
          <a:p>
            <a:r>
              <a:rPr lang="en-US" dirty="0"/>
              <a:t>Implementation: input (token embedding + positional embedding)</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D5330FDB-1AB7-2E4D-9BDF-29E3F6289E45}"/>
              </a:ext>
            </a:extLst>
          </p:cNvPr>
          <p:cNvPicPr>
            <a:picLocks noChangeAspect="1"/>
          </p:cNvPicPr>
          <p:nvPr/>
        </p:nvPicPr>
        <p:blipFill>
          <a:blip r:embed="rId4"/>
          <a:stretch>
            <a:fillRect/>
          </a:stretch>
        </p:blipFill>
        <p:spPr>
          <a:xfrm>
            <a:off x="2735580" y="2508250"/>
            <a:ext cx="6720840" cy="3547110"/>
          </a:xfrm>
          <a:prstGeom prst="rect">
            <a:avLst/>
          </a:prstGeom>
        </p:spPr>
      </p:pic>
    </p:spTree>
    <p:extLst>
      <p:ext uri="{BB962C8B-B14F-4D97-AF65-F5344CB8AC3E}">
        <p14:creationId xmlns:p14="http://schemas.microsoft.com/office/powerpoint/2010/main" val="2622750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p:txBody>
          <a:bodyPr/>
          <a:lstStyle/>
          <a:p>
            <a:r>
              <a:rPr lang="en-US" dirty="0"/>
              <a:t>Implementation: create query, key, value vectors</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2813328" y="2508250"/>
            <a:ext cx="6565344" cy="3547110"/>
          </a:xfrm>
          <a:prstGeom prst="rect">
            <a:avLst/>
          </a:prstGeom>
        </p:spPr>
      </p:pic>
    </p:spTree>
    <p:extLst>
      <p:ext uri="{BB962C8B-B14F-4D97-AF65-F5344CB8AC3E}">
        <p14:creationId xmlns:p14="http://schemas.microsoft.com/office/powerpoint/2010/main" val="417345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2CA1-2E1E-CF4B-A1C5-5B64B187C032}"/>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637DF960-4CCC-854C-93D0-EB1D5334A34B}"/>
              </a:ext>
            </a:extLst>
          </p:cNvPr>
          <p:cNvSpPr>
            <a:spLocks noGrp="1"/>
          </p:cNvSpPr>
          <p:nvPr>
            <p:ph idx="1"/>
          </p:nvPr>
        </p:nvSpPr>
        <p:spPr/>
        <p:txBody>
          <a:bodyPr/>
          <a:lstStyle/>
          <a:p>
            <a:r>
              <a:rPr lang="en-US" dirty="0"/>
              <a:t>Transformer</a:t>
            </a:r>
          </a:p>
          <a:p>
            <a:pPr lvl="1"/>
            <a:r>
              <a:rPr lang="en-US" dirty="0"/>
              <a:t>Stack of Encoders</a:t>
            </a:r>
          </a:p>
          <a:p>
            <a:pPr lvl="1"/>
            <a:r>
              <a:rPr lang="en-US" dirty="0"/>
              <a:t>Stack of Decoders</a:t>
            </a:r>
          </a:p>
        </p:txBody>
      </p:sp>
      <p:pic>
        <p:nvPicPr>
          <p:cNvPr id="5" name="Picture 4">
            <a:extLst>
              <a:ext uri="{FF2B5EF4-FFF2-40B4-BE49-F238E27FC236}">
                <a16:creationId xmlns:a16="http://schemas.microsoft.com/office/drawing/2014/main" id="{D133177E-C094-E74B-818D-41E73A2DC80D}"/>
              </a:ext>
            </a:extLst>
          </p:cNvPr>
          <p:cNvPicPr>
            <a:picLocks noChangeAspect="1"/>
          </p:cNvPicPr>
          <p:nvPr/>
        </p:nvPicPr>
        <p:blipFill rotWithShape="1">
          <a:blip r:embed="rId2"/>
          <a:srcRect l="8737" t="26621" r="9069" b="7963"/>
          <a:stretch/>
        </p:blipFill>
        <p:spPr>
          <a:xfrm>
            <a:off x="3860800" y="1185863"/>
            <a:ext cx="7620000" cy="5448918"/>
          </a:xfrm>
          <a:prstGeom prst="rect">
            <a:avLst/>
          </a:prstGeom>
        </p:spPr>
      </p:pic>
    </p:spTree>
    <p:extLst>
      <p:ext uri="{BB962C8B-B14F-4D97-AF65-F5344CB8AC3E}">
        <p14:creationId xmlns:p14="http://schemas.microsoft.com/office/powerpoint/2010/main" val="14001577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18520" cy="4351338"/>
          </a:xfrm>
        </p:spPr>
        <p:txBody>
          <a:bodyPr/>
          <a:lstStyle/>
          <a:p>
            <a:r>
              <a:rPr lang="en-US" dirty="0"/>
              <a:t>Implementation: create query, key, value vectors for multiple attention heads</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2854986" y="2508250"/>
            <a:ext cx="6482028" cy="3547110"/>
          </a:xfrm>
          <a:prstGeom prst="rect">
            <a:avLst/>
          </a:prstGeom>
        </p:spPr>
      </p:pic>
    </p:spTree>
    <p:extLst>
      <p:ext uri="{BB962C8B-B14F-4D97-AF65-F5344CB8AC3E}">
        <p14:creationId xmlns:p14="http://schemas.microsoft.com/office/powerpoint/2010/main" val="3368818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create query, key, value vectors for multiple attention heads</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2854986" y="2562267"/>
            <a:ext cx="6482028" cy="3439075"/>
          </a:xfrm>
          <a:prstGeom prst="rect">
            <a:avLst/>
          </a:prstGeom>
        </p:spPr>
      </p:pic>
    </p:spTree>
    <p:extLst>
      <p:ext uri="{BB962C8B-B14F-4D97-AF65-F5344CB8AC3E}">
        <p14:creationId xmlns:p14="http://schemas.microsoft.com/office/powerpoint/2010/main" val="3965528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within each attention head, compute attention scores</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2880242" y="2562267"/>
            <a:ext cx="6431516" cy="3439075"/>
          </a:xfrm>
          <a:prstGeom prst="rect">
            <a:avLst/>
          </a:prstGeom>
        </p:spPr>
      </p:pic>
    </p:spTree>
    <p:extLst>
      <p:ext uri="{BB962C8B-B14F-4D97-AF65-F5344CB8AC3E}">
        <p14:creationId xmlns:p14="http://schemas.microsoft.com/office/powerpoint/2010/main" val="1400129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within each attention head, compute attention scores</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2945702" y="2562267"/>
            <a:ext cx="6300595" cy="3439075"/>
          </a:xfrm>
          <a:prstGeom prst="rect">
            <a:avLst/>
          </a:prstGeom>
        </p:spPr>
      </p:pic>
    </p:spTree>
    <p:extLst>
      <p:ext uri="{BB962C8B-B14F-4D97-AF65-F5344CB8AC3E}">
        <p14:creationId xmlns:p14="http://schemas.microsoft.com/office/powerpoint/2010/main" val="1933984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within each attention head, compute attention scores, and create a weighted sum of value vectors</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2945702" y="2697904"/>
            <a:ext cx="6300595" cy="3167799"/>
          </a:xfrm>
          <a:prstGeom prst="rect">
            <a:avLst/>
          </a:prstGeom>
        </p:spPr>
      </p:pic>
    </p:spTree>
    <p:extLst>
      <p:ext uri="{BB962C8B-B14F-4D97-AF65-F5344CB8AC3E}">
        <p14:creationId xmlns:p14="http://schemas.microsoft.com/office/powerpoint/2010/main" val="35292509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merge vectors from multiple heads</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2945702" y="2732907"/>
            <a:ext cx="6300595" cy="3097792"/>
          </a:xfrm>
          <a:prstGeom prst="rect">
            <a:avLst/>
          </a:prstGeom>
        </p:spPr>
      </p:pic>
    </p:spTree>
    <p:extLst>
      <p:ext uri="{BB962C8B-B14F-4D97-AF65-F5344CB8AC3E}">
        <p14:creationId xmlns:p14="http://schemas.microsoft.com/office/powerpoint/2010/main" val="1876597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project the vectors and pass to the FFNN</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3176614" y="2732907"/>
            <a:ext cx="5838770" cy="3097792"/>
          </a:xfrm>
          <a:prstGeom prst="rect">
            <a:avLst/>
          </a:prstGeom>
        </p:spPr>
      </p:pic>
    </p:spTree>
    <p:extLst>
      <p:ext uri="{BB962C8B-B14F-4D97-AF65-F5344CB8AC3E}">
        <p14:creationId xmlns:p14="http://schemas.microsoft.com/office/powerpoint/2010/main" val="12570098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FFNN layer 1</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3176614" y="2876925"/>
            <a:ext cx="5838770" cy="2809755"/>
          </a:xfrm>
          <a:prstGeom prst="rect">
            <a:avLst/>
          </a:prstGeom>
        </p:spPr>
      </p:pic>
    </p:spTree>
    <p:extLst>
      <p:ext uri="{BB962C8B-B14F-4D97-AF65-F5344CB8AC3E}">
        <p14:creationId xmlns:p14="http://schemas.microsoft.com/office/powerpoint/2010/main" val="2027471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FFNN layer 2</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3176614" y="2964025"/>
            <a:ext cx="5838770" cy="2635555"/>
          </a:xfrm>
          <a:prstGeom prst="rect">
            <a:avLst/>
          </a:prstGeom>
        </p:spPr>
      </p:pic>
    </p:spTree>
    <p:extLst>
      <p:ext uri="{BB962C8B-B14F-4D97-AF65-F5344CB8AC3E}">
        <p14:creationId xmlns:p14="http://schemas.microsoft.com/office/powerpoint/2010/main" val="16593554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Recap</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2392681" y="2244977"/>
            <a:ext cx="7149064" cy="3931986"/>
          </a:xfrm>
          <a:prstGeom prst="rect">
            <a:avLst/>
          </a:prstGeom>
        </p:spPr>
      </p:pic>
    </p:spTree>
    <p:extLst>
      <p:ext uri="{BB962C8B-B14F-4D97-AF65-F5344CB8AC3E}">
        <p14:creationId xmlns:p14="http://schemas.microsoft.com/office/powerpoint/2010/main" val="332826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2CA1-2E1E-CF4B-A1C5-5B64B187C032}"/>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637DF960-4CCC-854C-93D0-EB1D5334A34B}"/>
              </a:ext>
            </a:extLst>
          </p:cNvPr>
          <p:cNvSpPr>
            <a:spLocks noGrp="1"/>
          </p:cNvSpPr>
          <p:nvPr>
            <p:ph idx="1"/>
          </p:nvPr>
        </p:nvSpPr>
        <p:spPr/>
        <p:txBody>
          <a:bodyPr/>
          <a:lstStyle/>
          <a:p>
            <a:r>
              <a:rPr lang="en-US" dirty="0"/>
              <a:t>Each encoder:</a:t>
            </a:r>
          </a:p>
          <a:p>
            <a:pPr lvl="1"/>
            <a:r>
              <a:rPr lang="en-US" dirty="0"/>
              <a:t>Self-attention: look at</a:t>
            </a:r>
            <a:br>
              <a:rPr lang="en-US" dirty="0"/>
            </a:br>
            <a:r>
              <a:rPr lang="en-US" dirty="0"/>
              <a:t>other words in the </a:t>
            </a:r>
            <a:br>
              <a:rPr lang="en-US" dirty="0"/>
            </a:br>
            <a:r>
              <a:rPr lang="en-US" dirty="0"/>
              <a:t>input as it encodes</a:t>
            </a:r>
            <a:br>
              <a:rPr lang="en-US" dirty="0"/>
            </a:br>
            <a:r>
              <a:rPr lang="en-US" dirty="0"/>
              <a:t>a specific word</a:t>
            </a:r>
          </a:p>
          <a:p>
            <a:pPr lvl="1"/>
            <a:r>
              <a:rPr lang="en-US" dirty="0"/>
              <a:t>FFNN is independently</a:t>
            </a:r>
            <a:br>
              <a:rPr lang="en-US" dirty="0"/>
            </a:br>
            <a:r>
              <a:rPr lang="en-US" dirty="0"/>
              <a:t>applied to each position</a:t>
            </a:r>
          </a:p>
        </p:txBody>
      </p:sp>
      <p:pic>
        <p:nvPicPr>
          <p:cNvPr id="6" name="Picture 5">
            <a:extLst>
              <a:ext uri="{FF2B5EF4-FFF2-40B4-BE49-F238E27FC236}">
                <a16:creationId xmlns:a16="http://schemas.microsoft.com/office/drawing/2014/main" id="{5F12C490-DC88-874D-BAE0-7F3656C9DC73}"/>
              </a:ext>
            </a:extLst>
          </p:cNvPr>
          <p:cNvPicPr>
            <a:picLocks noChangeAspect="1"/>
          </p:cNvPicPr>
          <p:nvPr/>
        </p:nvPicPr>
        <p:blipFill rotWithShape="1">
          <a:blip r:embed="rId2"/>
          <a:srcRect l="6408" t="32593" r="7738" b="24445"/>
          <a:stretch/>
        </p:blipFill>
        <p:spPr>
          <a:xfrm>
            <a:off x="4710932" y="2413794"/>
            <a:ext cx="7061639" cy="3175000"/>
          </a:xfrm>
          <a:prstGeom prst="rect">
            <a:avLst/>
          </a:prstGeom>
        </p:spPr>
      </p:pic>
    </p:spTree>
    <p:extLst>
      <p:ext uri="{BB962C8B-B14F-4D97-AF65-F5344CB8AC3E}">
        <p14:creationId xmlns:p14="http://schemas.microsoft.com/office/powerpoint/2010/main" val="3262903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884-C28B-2441-9F16-2A038B6D1A10}"/>
              </a:ext>
            </a:extLst>
          </p:cNvPr>
          <p:cNvSpPr>
            <a:spLocks noGrp="1"/>
          </p:cNvSpPr>
          <p:nvPr>
            <p:ph type="title"/>
          </p:nvPr>
        </p:nvSpPr>
        <p:spPr/>
        <p:txBody>
          <a:bodyPr/>
          <a:lstStyle/>
          <a:p>
            <a:r>
              <a:rPr lang="en-US"/>
              <a:t>GPT Language Models – Going Deeper on Masked Self Attention</a:t>
            </a:r>
            <a:endParaRPr lang="en-US" dirty="0"/>
          </a:p>
        </p:txBody>
      </p:sp>
      <p:sp>
        <p:nvSpPr>
          <p:cNvPr id="11" name="Content Placeholder 10">
            <a:extLst>
              <a:ext uri="{FF2B5EF4-FFF2-40B4-BE49-F238E27FC236}">
                <a16:creationId xmlns:a16="http://schemas.microsoft.com/office/drawing/2014/main" id="{3194CDB7-0DBA-854D-9CFF-4973C8094AD7}"/>
              </a:ext>
            </a:extLst>
          </p:cNvPr>
          <p:cNvSpPr>
            <a:spLocks noGrp="1"/>
          </p:cNvSpPr>
          <p:nvPr>
            <p:ph idx="1"/>
          </p:nvPr>
        </p:nvSpPr>
        <p:spPr>
          <a:xfrm>
            <a:off x="838200" y="1825625"/>
            <a:ext cx="11033760" cy="4351338"/>
          </a:xfrm>
        </p:spPr>
        <p:txBody>
          <a:bodyPr/>
          <a:lstStyle/>
          <a:p>
            <a:r>
              <a:rPr lang="en-US" dirty="0"/>
              <a:t>Implementation Recap</a:t>
            </a:r>
          </a:p>
        </p:txBody>
      </p:sp>
      <p:sp>
        <p:nvSpPr>
          <p:cNvPr id="4" name="Rectangle 3">
            <a:extLst>
              <a:ext uri="{FF2B5EF4-FFF2-40B4-BE49-F238E27FC236}">
                <a16:creationId xmlns:a16="http://schemas.microsoft.com/office/drawing/2014/main" id="{E8D619B6-677C-DA49-AD5A-F5F2A5F757FD}"/>
              </a:ext>
            </a:extLst>
          </p:cNvPr>
          <p:cNvSpPr/>
          <p:nvPr/>
        </p:nvSpPr>
        <p:spPr>
          <a:xfrm>
            <a:off x="7212065" y="6311900"/>
            <a:ext cx="4336315" cy="369332"/>
          </a:xfrm>
          <a:prstGeom prst="rect">
            <a:avLst/>
          </a:prstGeom>
        </p:spPr>
        <p:txBody>
          <a:bodyPr wrap="none">
            <a:spAutoFit/>
          </a:bodyPr>
          <a:lstStyle/>
          <a:p>
            <a:r>
              <a:rPr lang="en-US">
                <a:hlinkClick r:id="rId3"/>
              </a:rPr>
              <a:t>https://jalammar.github.io/illustrated-gpt2/</a:t>
            </a:r>
            <a:r>
              <a:rPr lang="en-US"/>
              <a:t> </a:t>
            </a:r>
            <a:endParaRPr lang="en-US" dirty="0"/>
          </a:p>
        </p:txBody>
      </p:sp>
      <p:pic>
        <p:nvPicPr>
          <p:cNvPr id="5" name="Picture 4">
            <a:extLst>
              <a:ext uri="{FF2B5EF4-FFF2-40B4-BE49-F238E27FC236}">
                <a16:creationId xmlns:a16="http://schemas.microsoft.com/office/drawing/2014/main" id="{D5330FDB-1AB7-2E4D-9BDF-29E3F6289E45}"/>
              </a:ext>
            </a:extLst>
          </p:cNvPr>
          <p:cNvPicPr>
            <a:picLocks noChangeAspect="1"/>
          </p:cNvPicPr>
          <p:nvPr/>
        </p:nvPicPr>
        <p:blipFill>
          <a:blip r:embed="rId4"/>
          <a:srcRect/>
          <a:stretch/>
        </p:blipFill>
        <p:spPr>
          <a:xfrm>
            <a:off x="1098905" y="2390140"/>
            <a:ext cx="9706255" cy="3788135"/>
          </a:xfrm>
          <a:prstGeom prst="rect">
            <a:avLst/>
          </a:prstGeom>
        </p:spPr>
      </p:pic>
    </p:spTree>
    <p:extLst>
      <p:ext uri="{BB962C8B-B14F-4D97-AF65-F5344CB8AC3E}">
        <p14:creationId xmlns:p14="http://schemas.microsoft.com/office/powerpoint/2010/main" val="25131785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36AA-E992-9D4C-AF7D-C3FF4738D317}"/>
              </a:ext>
            </a:extLst>
          </p:cNvPr>
          <p:cNvSpPr>
            <a:spLocks noGrp="1"/>
          </p:cNvSpPr>
          <p:nvPr>
            <p:ph type="title"/>
          </p:nvPr>
        </p:nvSpPr>
        <p:spPr/>
        <p:txBody>
          <a:bodyPr/>
          <a:lstStyle/>
          <a:p>
            <a:r>
              <a:rPr lang="en-US"/>
              <a:t>GPT Language Models – Application </a:t>
            </a:r>
            <a:endParaRPr lang="en-US" dirty="0"/>
          </a:p>
        </p:txBody>
      </p:sp>
      <p:sp>
        <p:nvSpPr>
          <p:cNvPr id="3" name="Content Placeholder 2">
            <a:extLst>
              <a:ext uri="{FF2B5EF4-FFF2-40B4-BE49-F238E27FC236}">
                <a16:creationId xmlns:a16="http://schemas.microsoft.com/office/drawing/2014/main" id="{18D96D9E-CB71-C648-9E23-43AC17A108BA}"/>
              </a:ext>
            </a:extLst>
          </p:cNvPr>
          <p:cNvSpPr>
            <a:spLocks noGrp="1"/>
          </p:cNvSpPr>
          <p:nvPr>
            <p:ph idx="1"/>
          </p:nvPr>
        </p:nvSpPr>
        <p:spPr/>
        <p:txBody>
          <a:bodyPr/>
          <a:lstStyle/>
          <a:p>
            <a:r>
              <a:rPr lang="en-US" dirty="0"/>
              <a:t>Machine translation (decoder only)</a:t>
            </a:r>
          </a:p>
        </p:txBody>
      </p:sp>
      <p:pic>
        <p:nvPicPr>
          <p:cNvPr id="5" name="Picture 4" descr="Application&#10;&#10;Description automatically generated with low confidence">
            <a:extLst>
              <a:ext uri="{FF2B5EF4-FFF2-40B4-BE49-F238E27FC236}">
                <a16:creationId xmlns:a16="http://schemas.microsoft.com/office/drawing/2014/main" id="{D8A33304-1AB8-9344-9017-A55E73FD1F97}"/>
              </a:ext>
            </a:extLst>
          </p:cNvPr>
          <p:cNvPicPr>
            <a:picLocks noChangeAspect="1"/>
          </p:cNvPicPr>
          <p:nvPr/>
        </p:nvPicPr>
        <p:blipFill>
          <a:blip r:embed="rId2"/>
          <a:stretch>
            <a:fillRect/>
          </a:stretch>
        </p:blipFill>
        <p:spPr>
          <a:xfrm>
            <a:off x="1630679" y="2279649"/>
            <a:ext cx="8222999" cy="4351337"/>
          </a:xfrm>
          <a:prstGeom prst="rect">
            <a:avLst/>
          </a:prstGeom>
        </p:spPr>
      </p:pic>
    </p:spTree>
    <p:extLst>
      <p:ext uri="{BB962C8B-B14F-4D97-AF65-F5344CB8AC3E}">
        <p14:creationId xmlns:p14="http://schemas.microsoft.com/office/powerpoint/2010/main" val="8458310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36AA-E992-9D4C-AF7D-C3FF4738D317}"/>
              </a:ext>
            </a:extLst>
          </p:cNvPr>
          <p:cNvSpPr>
            <a:spLocks noGrp="1"/>
          </p:cNvSpPr>
          <p:nvPr>
            <p:ph type="title"/>
          </p:nvPr>
        </p:nvSpPr>
        <p:spPr/>
        <p:txBody>
          <a:bodyPr/>
          <a:lstStyle/>
          <a:p>
            <a:r>
              <a:rPr lang="en-US"/>
              <a:t>GPT Language Models – Application </a:t>
            </a:r>
            <a:endParaRPr lang="en-US" dirty="0"/>
          </a:p>
        </p:txBody>
      </p:sp>
      <p:sp>
        <p:nvSpPr>
          <p:cNvPr id="3" name="Content Placeholder 2">
            <a:extLst>
              <a:ext uri="{FF2B5EF4-FFF2-40B4-BE49-F238E27FC236}">
                <a16:creationId xmlns:a16="http://schemas.microsoft.com/office/drawing/2014/main" id="{18D96D9E-CB71-C648-9E23-43AC17A108BA}"/>
              </a:ext>
            </a:extLst>
          </p:cNvPr>
          <p:cNvSpPr>
            <a:spLocks noGrp="1"/>
          </p:cNvSpPr>
          <p:nvPr>
            <p:ph idx="1"/>
          </p:nvPr>
        </p:nvSpPr>
        <p:spPr/>
        <p:txBody>
          <a:bodyPr/>
          <a:lstStyle/>
          <a:p>
            <a:r>
              <a:rPr lang="en-US" dirty="0"/>
              <a:t>Summarization</a:t>
            </a:r>
          </a:p>
        </p:txBody>
      </p:sp>
      <p:pic>
        <p:nvPicPr>
          <p:cNvPr id="5" name="Picture 4">
            <a:extLst>
              <a:ext uri="{FF2B5EF4-FFF2-40B4-BE49-F238E27FC236}">
                <a16:creationId xmlns:a16="http://schemas.microsoft.com/office/drawing/2014/main" id="{D8A33304-1AB8-9344-9017-A55E73FD1F97}"/>
              </a:ext>
            </a:extLst>
          </p:cNvPr>
          <p:cNvPicPr>
            <a:picLocks noChangeAspect="1"/>
          </p:cNvPicPr>
          <p:nvPr/>
        </p:nvPicPr>
        <p:blipFill>
          <a:blip r:embed="rId3"/>
          <a:srcRect/>
          <a:stretch/>
        </p:blipFill>
        <p:spPr>
          <a:xfrm>
            <a:off x="1630679" y="2365305"/>
            <a:ext cx="8222999" cy="4180024"/>
          </a:xfrm>
          <a:prstGeom prst="rect">
            <a:avLst/>
          </a:prstGeom>
        </p:spPr>
      </p:pic>
    </p:spTree>
    <p:extLst>
      <p:ext uri="{BB962C8B-B14F-4D97-AF65-F5344CB8AC3E}">
        <p14:creationId xmlns:p14="http://schemas.microsoft.com/office/powerpoint/2010/main" val="32645235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36AA-E992-9D4C-AF7D-C3FF4738D317}"/>
              </a:ext>
            </a:extLst>
          </p:cNvPr>
          <p:cNvSpPr>
            <a:spLocks noGrp="1"/>
          </p:cNvSpPr>
          <p:nvPr>
            <p:ph type="title"/>
          </p:nvPr>
        </p:nvSpPr>
        <p:spPr/>
        <p:txBody>
          <a:bodyPr/>
          <a:lstStyle/>
          <a:p>
            <a:r>
              <a:rPr lang="en-US"/>
              <a:t>GPT Language Models – Application </a:t>
            </a:r>
            <a:endParaRPr lang="en-US" dirty="0"/>
          </a:p>
        </p:txBody>
      </p:sp>
      <p:sp>
        <p:nvSpPr>
          <p:cNvPr id="3" name="Content Placeholder 2">
            <a:extLst>
              <a:ext uri="{FF2B5EF4-FFF2-40B4-BE49-F238E27FC236}">
                <a16:creationId xmlns:a16="http://schemas.microsoft.com/office/drawing/2014/main" id="{18D96D9E-CB71-C648-9E23-43AC17A108BA}"/>
              </a:ext>
            </a:extLst>
          </p:cNvPr>
          <p:cNvSpPr>
            <a:spLocks noGrp="1"/>
          </p:cNvSpPr>
          <p:nvPr>
            <p:ph idx="1"/>
          </p:nvPr>
        </p:nvSpPr>
        <p:spPr/>
        <p:txBody>
          <a:bodyPr/>
          <a:lstStyle/>
          <a:p>
            <a:r>
              <a:rPr lang="en-US" dirty="0"/>
              <a:t>Summarization</a:t>
            </a:r>
          </a:p>
        </p:txBody>
      </p:sp>
      <p:pic>
        <p:nvPicPr>
          <p:cNvPr id="5" name="Picture 4">
            <a:extLst>
              <a:ext uri="{FF2B5EF4-FFF2-40B4-BE49-F238E27FC236}">
                <a16:creationId xmlns:a16="http://schemas.microsoft.com/office/drawing/2014/main" id="{D8A33304-1AB8-9344-9017-A55E73FD1F97}"/>
              </a:ext>
            </a:extLst>
          </p:cNvPr>
          <p:cNvPicPr>
            <a:picLocks noChangeAspect="1"/>
          </p:cNvPicPr>
          <p:nvPr/>
        </p:nvPicPr>
        <p:blipFill>
          <a:blip r:embed="rId3"/>
          <a:srcRect/>
          <a:stretch/>
        </p:blipFill>
        <p:spPr>
          <a:xfrm>
            <a:off x="1843711" y="2365305"/>
            <a:ext cx="7796935" cy="4180024"/>
          </a:xfrm>
          <a:prstGeom prst="rect">
            <a:avLst/>
          </a:prstGeom>
        </p:spPr>
      </p:pic>
    </p:spTree>
    <p:extLst>
      <p:ext uri="{BB962C8B-B14F-4D97-AF65-F5344CB8AC3E}">
        <p14:creationId xmlns:p14="http://schemas.microsoft.com/office/powerpoint/2010/main" val="25601779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36AA-E992-9D4C-AF7D-C3FF4738D317}"/>
              </a:ext>
            </a:extLst>
          </p:cNvPr>
          <p:cNvSpPr>
            <a:spLocks noGrp="1"/>
          </p:cNvSpPr>
          <p:nvPr>
            <p:ph type="title"/>
          </p:nvPr>
        </p:nvSpPr>
        <p:spPr/>
        <p:txBody>
          <a:bodyPr/>
          <a:lstStyle/>
          <a:p>
            <a:r>
              <a:rPr lang="en-US"/>
              <a:t>GPT Language Models – Application </a:t>
            </a:r>
            <a:endParaRPr lang="en-US" dirty="0"/>
          </a:p>
        </p:txBody>
      </p:sp>
      <p:sp>
        <p:nvSpPr>
          <p:cNvPr id="3" name="Content Placeholder 2">
            <a:extLst>
              <a:ext uri="{FF2B5EF4-FFF2-40B4-BE49-F238E27FC236}">
                <a16:creationId xmlns:a16="http://schemas.microsoft.com/office/drawing/2014/main" id="{18D96D9E-CB71-C648-9E23-43AC17A108BA}"/>
              </a:ext>
            </a:extLst>
          </p:cNvPr>
          <p:cNvSpPr>
            <a:spLocks noGrp="1"/>
          </p:cNvSpPr>
          <p:nvPr>
            <p:ph idx="1"/>
          </p:nvPr>
        </p:nvSpPr>
        <p:spPr/>
        <p:txBody>
          <a:bodyPr/>
          <a:lstStyle/>
          <a:p>
            <a:r>
              <a:rPr lang="en-US" dirty="0"/>
              <a:t>Music Transformer: </a:t>
            </a:r>
            <a:r>
              <a:rPr lang="en-US" dirty="0">
                <a:hlinkClick r:id="rId3"/>
              </a:rPr>
              <a:t>https://magenta.tensorflow.org/music-transformer</a:t>
            </a:r>
            <a:r>
              <a:rPr lang="en-US" dirty="0"/>
              <a:t> </a:t>
            </a:r>
          </a:p>
        </p:txBody>
      </p:sp>
      <p:pic>
        <p:nvPicPr>
          <p:cNvPr id="5" name="Picture 4">
            <a:extLst>
              <a:ext uri="{FF2B5EF4-FFF2-40B4-BE49-F238E27FC236}">
                <a16:creationId xmlns:a16="http://schemas.microsoft.com/office/drawing/2014/main" id="{D8A33304-1AB8-9344-9017-A55E73FD1F97}"/>
              </a:ext>
            </a:extLst>
          </p:cNvPr>
          <p:cNvPicPr>
            <a:picLocks noChangeAspect="1"/>
          </p:cNvPicPr>
          <p:nvPr/>
        </p:nvPicPr>
        <p:blipFill>
          <a:blip r:embed="rId4"/>
          <a:srcRect/>
          <a:stretch/>
        </p:blipFill>
        <p:spPr>
          <a:xfrm>
            <a:off x="441631" y="2826084"/>
            <a:ext cx="5989649" cy="1107742"/>
          </a:xfrm>
          <a:prstGeom prst="rect">
            <a:avLst/>
          </a:prstGeom>
        </p:spPr>
      </p:pic>
      <p:pic>
        <p:nvPicPr>
          <p:cNvPr id="6" name="Picture 5" descr="Text&#10;&#10;Description automatically generated">
            <a:extLst>
              <a:ext uri="{FF2B5EF4-FFF2-40B4-BE49-F238E27FC236}">
                <a16:creationId xmlns:a16="http://schemas.microsoft.com/office/drawing/2014/main" id="{27E89798-A680-9748-8616-F31DBB7F43CC}"/>
              </a:ext>
            </a:extLst>
          </p:cNvPr>
          <p:cNvPicPr>
            <a:picLocks noChangeAspect="1"/>
          </p:cNvPicPr>
          <p:nvPr/>
        </p:nvPicPr>
        <p:blipFill>
          <a:blip r:embed="rId5"/>
          <a:stretch>
            <a:fillRect/>
          </a:stretch>
        </p:blipFill>
        <p:spPr>
          <a:xfrm>
            <a:off x="5486400" y="3726075"/>
            <a:ext cx="6492240" cy="3020695"/>
          </a:xfrm>
          <a:prstGeom prst="rect">
            <a:avLst/>
          </a:prstGeom>
        </p:spPr>
      </p:pic>
    </p:spTree>
    <p:extLst>
      <p:ext uri="{BB962C8B-B14F-4D97-AF65-F5344CB8AC3E}">
        <p14:creationId xmlns:p14="http://schemas.microsoft.com/office/powerpoint/2010/main" val="51637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859C-4762-FE41-84B4-12AC5E1B9BD1}"/>
              </a:ext>
            </a:extLst>
          </p:cNvPr>
          <p:cNvSpPr>
            <a:spLocks noGrp="1"/>
          </p:cNvSpPr>
          <p:nvPr>
            <p:ph type="title"/>
          </p:nvPr>
        </p:nvSpPr>
        <p:spPr/>
        <p:txBody>
          <a:bodyPr/>
          <a:lstStyle/>
          <a:p>
            <a:r>
              <a:rPr lang="en-US" dirty="0"/>
              <a:t>Try out GPTs</a:t>
            </a:r>
          </a:p>
        </p:txBody>
      </p:sp>
      <p:sp>
        <p:nvSpPr>
          <p:cNvPr id="3" name="Content Placeholder 2">
            <a:extLst>
              <a:ext uri="{FF2B5EF4-FFF2-40B4-BE49-F238E27FC236}">
                <a16:creationId xmlns:a16="http://schemas.microsoft.com/office/drawing/2014/main" id="{D1454819-142A-3544-9906-5E2C6A0400B4}"/>
              </a:ext>
            </a:extLst>
          </p:cNvPr>
          <p:cNvSpPr>
            <a:spLocks noGrp="1"/>
          </p:cNvSpPr>
          <p:nvPr>
            <p:ph idx="1"/>
          </p:nvPr>
        </p:nvSpPr>
        <p:spPr/>
        <p:txBody>
          <a:bodyPr/>
          <a:lstStyle/>
          <a:p>
            <a:r>
              <a:rPr lang="en-US" dirty="0"/>
              <a:t>GPT2: Decoder only transformer </a:t>
            </a:r>
            <a:r>
              <a:rPr lang="en-US" dirty="0">
                <a:hlinkClick r:id="rId2"/>
              </a:rPr>
              <a:t>http://jalammar.github.io/illustrated-gpt2/</a:t>
            </a:r>
            <a:endParaRPr lang="en-US" dirty="0"/>
          </a:p>
          <a:p>
            <a:r>
              <a:rPr lang="en-US" dirty="0"/>
              <a:t>Try out GPT3 yourself: </a:t>
            </a:r>
            <a:r>
              <a:rPr lang="en-US" dirty="0">
                <a:hlinkClick r:id="rId3"/>
              </a:rPr>
              <a:t>https://beta.openai.com/playground/</a:t>
            </a:r>
            <a:r>
              <a:rPr lang="en-US" dirty="0"/>
              <a:t> (requires signing up)</a:t>
            </a:r>
          </a:p>
          <a:p>
            <a:endParaRPr lang="en-US" dirty="0"/>
          </a:p>
        </p:txBody>
      </p:sp>
    </p:spTree>
    <p:extLst>
      <p:ext uri="{BB962C8B-B14F-4D97-AF65-F5344CB8AC3E}">
        <p14:creationId xmlns:p14="http://schemas.microsoft.com/office/powerpoint/2010/main" val="2590193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5840</TotalTime>
  <Words>4235</Words>
  <Application>Microsoft Macintosh PowerPoint</Application>
  <PresentationFormat>Widescreen</PresentationFormat>
  <Paragraphs>388</Paragraphs>
  <Slides>95</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Calibri Light</vt:lpstr>
      <vt:lpstr>medium-content-serif-font</vt:lpstr>
      <vt:lpstr>Office Theme</vt:lpstr>
      <vt:lpstr>Transformers</vt:lpstr>
      <vt:lpstr>PowerPoint Presentation</vt:lpstr>
      <vt:lpstr>Attentional Interfaces</vt:lpstr>
      <vt:lpstr>Attentional Interfaces</vt:lpstr>
      <vt:lpstr>Neural Machine Translation (NMT)</vt:lpstr>
      <vt:lpstr>Attentional Interfaces</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Attention is all You Need</vt:lpstr>
      <vt:lpstr>Residuals</vt:lpstr>
      <vt:lpstr>Residuals</vt:lpstr>
      <vt:lpstr>Encoder-Decoder</vt:lpstr>
      <vt:lpstr>Encoder-Decoder</vt:lpstr>
      <vt:lpstr>Final Decoder Layer</vt:lpstr>
      <vt:lpstr>Final Decoder Layer</vt:lpstr>
      <vt:lpstr>Word and Sentence Representations</vt:lpstr>
      <vt:lpstr>Milestone</vt:lpstr>
      <vt:lpstr>BERT</vt:lpstr>
      <vt:lpstr>BERT</vt:lpstr>
      <vt:lpstr>BERT</vt:lpstr>
      <vt:lpstr>BERT</vt:lpstr>
      <vt:lpstr>BERT</vt:lpstr>
      <vt:lpstr>Context Encoding</vt:lpstr>
      <vt:lpstr>Context Encoding</vt:lpstr>
      <vt:lpstr>ELMo</vt:lpstr>
      <vt:lpstr>ELMo</vt:lpstr>
      <vt:lpstr>ELMo</vt:lpstr>
      <vt:lpstr>ELMo</vt:lpstr>
      <vt:lpstr>BERT</vt:lpstr>
      <vt:lpstr>BERT</vt:lpstr>
      <vt:lpstr>BERT</vt:lpstr>
      <vt:lpstr>BERT</vt:lpstr>
      <vt:lpstr>BERT</vt:lpstr>
      <vt:lpstr>Try out BERT and other Transformers</vt:lpstr>
      <vt:lpstr>GPT Language Models</vt:lpstr>
      <vt:lpstr>GPT Language Models</vt:lpstr>
      <vt:lpstr>GPT Language Models</vt:lpstr>
      <vt:lpstr>GPT Language Models</vt:lpstr>
      <vt:lpstr>GPT Language Models</vt:lpstr>
      <vt:lpstr>GPT Language Models</vt:lpstr>
      <vt:lpstr>GPT Language Models</vt:lpstr>
      <vt:lpstr>GPT Language Models</vt:lpstr>
      <vt:lpstr>GPT Language Models</vt:lpstr>
      <vt:lpstr>GPT Language Models</vt:lpstr>
      <vt:lpstr>GPT Language Models</vt:lpstr>
      <vt:lpstr>GPT Language Models</vt:lpstr>
      <vt:lpstr>GPT Language Models</vt:lpstr>
      <vt:lpstr>GPT Language Models</vt:lpstr>
      <vt:lpstr>GPT Language Models – Inner Workings</vt:lpstr>
      <vt:lpstr>GPT Language Models – Inner Workings</vt:lpstr>
      <vt:lpstr>GPT Language Models – Inner Workings</vt:lpstr>
      <vt:lpstr>GPT Language Models – Inner Workings</vt:lpstr>
      <vt:lpstr>GPT Language Models – Inner Workings</vt:lpstr>
      <vt:lpstr>GPT Language Models – Inner Workings</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Going Deeper on Masked Self Attention</vt:lpstr>
      <vt:lpstr>GPT Language Models – Application </vt:lpstr>
      <vt:lpstr>GPT Language Models – Application </vt:lpstr>
      <vt:lpstr>GPT Language Models – Application </vt:lpstr>
      <vt:lpstr>GPT Language Models – Application </vt:lpstr>
      <vt:lpstr>Try out GPTs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Networks</dc:title>
  <dc:creator>Wijaya, Derry</dc:creator>
  <cp:lastModifiedBy>Wijaya, Derry</cp:lastModifiedBy>
  <cp:revision>72</cp:revision>
  <dcterms:created xsi:type="dcterms:W3CDTF">2019-03-23T01:36:01Z</dcterms:created>
  <dcterms:modified xsi:type="dcterms:W3CDTF">2022-03-30T22:21:59Z</dcterms:modified>
</cp:coreProperties>
</file>